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5" r:id="rId2"/>
    <p:sldId id="292" r:id="rId3"/>
    <p:sldId id="268" r:id="rId4"/>
    <p:sldId id="269" r:id="rId5"/>
    <p:sldId id="272" r:id="rId6"/>
    <p:sldId id="273" r:id="rId7"/>
    <p:sldId id="274" r:id="rId8"/>
    <p:sldId id="275" r:id="rId9"/>
    <p:sldId id="293" r:id="rId10"/>
    <p:sldId id="294" r:id="rId11"/>
    <p:sldId id="295" r:id="rId12"/>
    <p:sldId id="296" r:id="rId13"/>
    <p:sldId id="297" r:id="rId14"/>
    <p:sldId id="298" r:id="rId15"/>
    <p:sldId id="303" r:id="rId16"/>
    <p:sldId id="301" r:id="rId17"/>
    <p:sldId id="278" r:id="rId18"/>
    <p:sldId id="277" r:id="rId19"/>
    <p:sldId id="276" r:id="rId20"/>
    <p:sldId id="279" r:id="rId21"/>
    <p:sldId id="280" r:id="rId22"/>
    <p:sldId id="282" r:id="rId23"/>
    <p:sldId id="284" r:id="rId24"/>
    <p:sldId id="283" r:id="rId25"/>
    <p:sldId id="285" r:id="rId26"/>
    <p:sldId id="302" r:id="rId27"/>
    <p:sldId id="286" r:id="rId28"/>
    <p:sldId id="287" r:id="rId29"/>
    <p:sldId id="288" r:id="rId30"/>
    <p:sldId id="289" r:id="rId31"/>
    <p:sldId id="290" r:id="rId32"/>
    <p:sldId id="291" r:id="rId33"/>
    <p:sldId id="299"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p:scale>
          <a:sx n="75" d="100"/>
          <a:sy n="75" d="100"/>
        </p:scale>
        <p:origin x="-16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68750C-1BC6-4D32-A8B5-DF83DF8936EB}" type="datetimeFigureOut">
              <a:rPr lang="ar-SA" smtClean="0"/>
              <a:pPr/>
              <a:t>28/01/36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14478BB5-C493-48BB-BB43-8B85C16630E1}"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68750C-1BC6-4D32-A8B5-DF83DF8936EB}" type="datetimeFigureOut">
              <a:rPr lang="ar-SA" smtClean="0"/>
              <a:pPr/>
              <a:t>28/01/36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68750C-1BC6-4D32-A8B5-DF83DF8936EB}" type="datetimeFigureOut">
              <a:rPr lang="ar-SA" smtClean="0"/>
              <a:pPr/>
              <a:t>28/01/36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68750C-1BC6-4D32-A8B5-DF83DF8936EB}" type="datetimeFigureOut">
              <a:rPr lang="ar-SA" smtClean="0"/>
              <a:pPr/>
              <a:t>28/01/36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68750C-1BC6-4D32-A8B5-DF83DF8936EB}" type="datetimeFigureOut">
              <a:rPr lang="ar-SA" smtClean="0"/>
              <a:pPr/>
              <a:t>28/01/36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4478BB5-C493-48BB-BB43-8B85C16630E1}"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68750C-1BC6-4D32-A8B5-DF83DF8936EB}" type="datetimeFigureOut">
              <a:rPr lang="ar-SA" smtClean="0"/>
              <a:pPr/>
              <a:t>28/01/36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68750C-1BC6-4D32-A8B5-DF83DF8936EB}" type="datetimeFigureOut">
              <a:rPr lang="ar-SA" smtClean="0"/>
              <a:pPr/>
              <a:t>28/01/36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68750C-1BC6-4D32-A8B5-DF83DF8936EB}" type="datetimeFigureOut">
              <a:rPr lang="ar-SA" smtClean="0"/>
              <a:pPr/>
              <a:t>28/01/36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8750C-1BC6-4D32-A8B5-DF83DF8936EB}" type="datetimeFigureOut">
              <a:rPr lang="ar-SA" smtClean="0"/>
              <a:pPr/>
              <a:t>28/01/36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68750C-1BC6-4D32-A8B5-DF83DF8936EB}" type="datetimeFigureOut">
              <a:rPr lang="ar-SA" smtClean="0"/>
              <a:pPr/>
              <a:t>28/01/36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4478BB5-C493-48BB-BB43-8B85C16630E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68750C-1BC6-4D32-A8B5-DF83DF8936EB}" type="datetimeFigureOut">
              <a:rPr lang="ar-SA" smtClean="0"/>
              <a:pPr/>
              <a:t>28/01/36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14478BB5-C493-48BB-BB43-8B85C16630E1}"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68750C-1BC6-4D32-A8B5-DF83DF8936EB}" type="datetimeFigureOut">
              <a:rPr lang="ar-SA" smtClean="0"/>
              <a:pPr/>
              <a:t>28/01/36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4478BB5-C493-48BB-BB43-8B85C16630E1}"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SHOW\Desktop\&#1575;&#1604;&#1601;&#1589;&#1604;%20&#1575;&#1604;&#1579;&#1575;&#1606;&#1610;%20-%20&#1605;&#1575;&#1587;&#1578;&#1585;\&#1575;&#1604;&#1578;&#1587;&#1608;&#1610;&#1602;\&#1606;&#1605;&#1575;&#1584;&#1580;%20&#1582;&#1583;&#1575;&#1593;%20&#1578;&#1587;&#1608;&#1610;&#1602;&#1610;\Food-Ad-Tricks-Helping-Kids-Understand-Food-Ads-on-TV-ViYouTube.mp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Users\SHOW\Desktop\&#1575;&#1604;&#1601;&#1589;&#1604;%20&#1575;&#1604;&#1579;&#1575;&#1606;&#1610;%20-%20&#1605;&#1575;&#1587;&#1578;&#1585;\&#1575;&#1604;&#1578;&#1587;&#1608;&#1610;&#1602;\&#1606;&#1605;&#1575;&#1584;&#1580;%20&#1582;&#1583;&#1575;&#1593;%20&#1578;&#1587;&#1608;&#1610;&#1602;&#1610;\------ViYouTube.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ci.gov.s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19"/>
          <p:cNvSpPr txBox="1">
            <a:spLocks noGrp="1" noChangeArrowheads="1"/>
          </p:cNvSpPr>
          <p:nvPr>
            <p:ph idx="1"/>
          </p:nvPr>
        </p:nvSpPr>
        <p:spPr bwMode="auto">
          <a:xfrm>
            <a:off x="642910" y="642918"/>
            <a:ext cx="7992888" cy="3533275"/>
          </a:xfrm>
          <a:prstGeom prst="rect">
            <a:avLst/>
          </a:prstGeom>
          <a:noFill/>
          <a:ln w="9525">
            <a:noFill/>
            <a:miter lim="800000"/>
            <a:headEnd/>
            <a:tailEnd/>
          </a:ln>
          <a:effectLst/>
        </p:spPr>
        <p:txBody>
          <a:bodyPr wrap="square">
            <a:spAutoFit/>
          </a:bodyPr>
          <a:lstStyle/>
          <a:p>
            <a:pPr marL="0" indent="0" algn="ctr">
              <a:buNone/>
            </a:pPr>
            <a:endParaRPr lang="ar-SA" sz="2800" dirty="0" smtClean="0">
              <a:solidFill>
                <a:schemeClr val="bg1">
                  <a:lumMod val="95000"/>
                </a:schemeClr>
              </a:solidFill>
              <a:latin typeface="+mj-lt"/>
              <a:ea typeface="+mj-ea"/>
              <a:cs typeface="Alarabiya Font" pitchFamily="2" charset="-78"/>
            </a:endParaRPr>
          </a:p>
          <a:p>
            <a:pPr marL="0" indent="0" algn="ctr">
              <a:buNone/>
            </a:pPr>
            <a:r>
              <a:rPr lang="ar-SA" sz="11500" dirty="0" smtClean="0">
                <a:solidFill>
                  <a:schemeClr val="bg1">
                    <a:lumMod val="95000"/>
                  </a:schemeClr>
                </a:solidFill>
                <a:latin typeface="+mj-lt"/>
                <a:ea typeface="+mj-ea"/>
                <a:cs typeface="Alarabiya Font" pitchFamily="2" charset="-78"/>
              </a:rPr>
              <a:t>الخداع </a:t>
            </a:r>
            <a:r>
              <a:rPr lang="ar-SA" sz="11500" dirty="0">
                <a:solidFill>
                  <a:schemeClr val="bg1">
                    <a:lumMod val="95000"/>
                  </a:schemeClr>
                </a:solidFill>
                <a:latin typeface="+mj-lt"/>
                <a:ea typeface="+mj-ea"/>
                <a:cs typeface="Alarabiya Font" pitchFamily="2" charset="-78"/>
              </a:rPr>
              <a:t>التسويقي</a:t>
            </a:r>
          </a:p>
          <a:p>
            <a:pPr algn="ctr"/>
            <a:endParaRPr lang="en-US" sz="2400" dirty="0">
              <a:solidFill>
                <a:schemeClr val="bg1">
                  <a:lumMod val="95000"/>
                </a:schemeClr>
              </a:solidFill>
              <a:cs typeface="Alarabiya Font" pitchFamily="2" charset="-78"/>
            </a:endParaRPr>
          </a:p>
          <a:p>
            <a:pPr lvl="1" algn="r" rtl="1">
              <a:buNone/>
            </a:pPr>
            <a:endParaRPr lang="ar-SA" sz="2400" dirty="0" smtClean="0">
              <a:solidFill>
                <a:schemeClr val="bg1">
                  <a:lumMod val="95000"/>
                </a:schemeClr>
              </a:solidFill>
              <a:effectLst/>
              <a:cs typeface="Alarabiya Font" pitchFamily="2" charset="-78"/>
            </a:endParaRPr>
          </a:p>
        </p:txBody>
      </p:sp>
      <p:pic>
        <p:nvPicPr>
          <p:cNvPr id="3" name="صورة 2" descr="images (2).jpg"/>
          <p:cNvPicPr>
            <a:picLocks noChangeAspect="1"/>
          </p:cNvPicPr>
          <p:nvPr/>
        </p:nvPicPr>
        <p:blipFill>
          <a:blip r:embed="rId2"/>
          <a:stretch>
            <a:fillRect/>
          </a:stretch>
        </p:blipFill>
        <p:spPr>
          <a:xfrm>
            <a:off x="3643306" y="3714752"/>
            <a:ext cx="2071701" cy="1809750"/>
          </a:xfrm>
          <a:prstGeom prst="rect">
            <a:avLst/>
          </a:prstGeom>
        </p:spPr>
      </p:pic>
    </p:spTree>
    <p:extLst>
      <p:ext uri="{BB962C8B-B14F-4D97-AF65-F5344CB8AC3E}">
        <p14:creationId xmlns:p14="http://schemas.microsoft.com/office/powerpoint/2010/main" val="3104751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642942"/>
          </a:xfrm>
        </p:spPr>
        <p:txBody>
          <a:bodyPr>
            <a:normAutofit fontScale="90000"/>
          </a:bodyPr>
          <a:lstStyle/>
          <a:p>
            <a:pPr lvl="1" algn="ctr" rtl="0">
              <a:spcBef>
                <a:spcPct val="0"/>
              </a:spcBef>
            </a:pPr>
            <a:r>
              <a:rPr lang="ar-SA" sz="4400" dirty="0" smtClean="0">
                <a:solidFill>
                  <a:srgbClr val="FFC000"/>
                </a:solidFill>
                <a:cs typeface="Alarabiya Font" pitchFamily="2" charset="-78"/>
              </a:rPr>
              <a:t>صور لبعض ممارسات الخداع التسويقي</a:t>
            </a:r>
            <a:endParaRPr lang="ar-SA" dirty="0">
              <a:solidFill>
                <a:srgbClr val="FFC000"/>
              </a:solidFill>
              <a:cs typeface="Alarabiya Font" pitchFamily="2"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44" y="1071546"/>
            <a:ext cx="8786873" cy="5000660"/>
          </a:xfrm>
        </p:spPr>
      </p:pic>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3385224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642942"/>
          </a:xfrm>
        </p:spPr>
        <p:txBody>
          <a:bodyPr>
            <a:normAutofit fontScale="90000"/>
          </a:bodyPr>
          <a:lstStyle/>
          <a:p>
            <a:pPr lvl="1" algn="ctr" rtl="0">
              <a:spcBef>
                <a:spcPct val="0"/>
              </a:spcBef>
            </a:pPr>
            <a:r>
              <a:rPr lang="ar-SA" sz="4400" dirty="0" smtClean="0">
                <a:solidFill>
                  <a:srgbClr val="FFC000"/>
                </a:solidFill>
                <a:cs typeface="Alarabiya Font" pitchFamily="2" charset="-78"/>
              </a:rPr>
              <a:t>صور لبعض ممارسات الخداع التسويقي</a:t>
            </a:r>
            <a:endParaRPr lang="ar-SA" dirty="0">
              <a:solidFill>
                <a:srgbClr val="FFC000"/>
              </a:solidFill>
              <a:cs typeface="Alarabiya Font" pitchFamily="2" charset="-78"/>
            </a:endParaRPr>
          </a:p>
        </p:txBody>
      </p:sp>
      <p:sp>
        <p:nvSpPr>
          <p:cNvPr id="5" name="مربع نص 4"/>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pic>
        <p:nvPicPr>
          <p:cNvPr id="14" name="صورة 13" descr="1301323986972.jpg"/>
          <p:cNvPicPr>
            <a:picLocks noChangeAspect="1"/>
          </p:cNvPicPr>
          <p:nvPr/>
        </p:nvPicPr>
        <p:blipFill>
          <a:blip r:embed="rId2"/>
          <a:stretch>
            <a:fillRect/>
          </a:stretch>
        </p:blipFill>
        <p:spPr>
          <a:xfrm>
            <a:off x="6215074" y="1214422"/>
            <a:ext cx="2611182" cy="1785950"/>
          </a:xfrm>
          <a:prstGeom prst="rect">
            <a:avLst/>
          </a:prstGeom>
        </p:spPr>
      </p:pic>
      <p:pic>
        <p:nvPicPr>
          <p:cNvPr id="15" name="صورة 14" descr="1301323985901.jpg"/>
          <p:cNvPicPr>
            <a:picLocks noChangeAspect="1"/>
          </p:cNvPicPr>
          <p:nvPr/>
        </p:nvPicPr>
        <p:blipFill>
          <a:blip r:embed="rId3" cstate="print"/>
          <a:stretch>
            <a:fillRect/>
          </a:stretch>
        </p:blipFill>
        <p:spPr>
          <a:xfrm>
            <a:off x="3214678" y="1285860"/>
            <a:ext cx="2719109" cy="1785950"/>
          </a:xfrm>
          <a:prstGeom prst="rect">
            <a:avLst/>
          </a:prstGeom>
        </p:spPr>
      </p:pic>
      <p:pic>
        <p:nvPicPr>
          <p:cNvPr id="16" name="صورة 15" descr="1301320005586.jpg"/>
          <p:cNvPicPr>
            <a:picLocks noChangeAspect="1"/>
          </p:cNvPicPr>
          <p:nvPr/>
        </p:nvPicPr>
        <p:blipFill>
          <a:blip r:embed="rId4" cstate="print"/>
          <a:stretch>
            <a:fillRect/>
          </a:stretch>
        </p:blipFill>
        <p:spPr>
          <a:xfrm>
            <a:off x="285720" y="1214422"/>
            <a:ext cx="2719109" cy="2071702"/>
          </a:xfrm>
          <a:prstGeom prst="rect">
            <a:avLst/>
          </a:prstGeom>
        </p:spPr>
      </p:pic>
      <p:pic>
        <p:nvPicPr>
          <p:cNvPr id="17" name="صورة 16" descr="1301320004485.jpg"/>
          <p:cNvPicPr>
            <a:picLocks noChangeAspect="1"/>
          </p:cNvPicPr>
          <p:nvPr/>
        </p:nvPicPr>
        <p:blipFill>
          <a:blip r:embed="rId5"/>
          <a:stretch>
            <a:fillRect/>
          </a:stretch>
        </p:blipFill>
        <p:spPr>
          <a:xfrm>
            <a:off x="3214678" y="3429000"/>
            <a:ext cx="2786082" cy="2127497"/>
          </a:xfrm>
          <a:prstGeom prst="rect">
            <a:avLst/>
          </a:prstGeom>
        </p:spPr>
      </p:pic>
      <p:pic>
        <p:nvPicPr>
          <p:cNvPr id="18" name="صورة 17" descr="1301320004533.jpg"/>
          <p:cNvPicPr>
            <a:picLocks noChangeAspect="1"/>
          </p:cNvPicPr>
          <p:nvPr/>
        </p:nvPicPr>
        <p:blipFill>
          <a:blip r:embed="rId6"/>
          <a:stretch>
            <a:fillRect/>
          </a:stretch>
        </p:blipFill>
        <p:spPr>
          <a:xfrm>
            <a:off x="6286512" y="3214686"/>
            <a:ext cx="2596798" cy="2288400"/>
          </a:xfrm>
          <a:prstGeom prst="rect">
            <a:avLst/>
          </a:prstGeom>
        </p:spPr>
      </p:pic>
      <p:pic>
        <p:nvPicPr>
          <p:cNvPr id="19" name="صورة 18" descr="1301320004412.jpg"/>
          <p:cNvPicPr>
            <a:picLocks noChangeAspect="1"/>
          </p:cNvPicPr>
          <p:nvPr/>
        </p:nvPicPr>
        <p:blipFill>
          <a:blip r:embed="rId7" cstate="print"/>
          <a:stretch>
            <a:fillRect/>
          </a:stretch>
        </p:blipFill>
        <p:spPr>
          <a:xfrm>
            <a:off x="357158" y="3571876"/>
            <a:ext cx="2625347" cy="2000264"/>
          </a:xfrm>
          <a:prstGeom prst="rect">
            <a:avLst/>
          </a:prstGeom>
        </p:spPr>
      </p:pic>
    </p:spTree>
    <p:extLst>
      <p:ext uri="{BB962C8B-B14F-4D97-AF65-F5344CB8AC3E}">
        <p14:creationId xmlns:p14="http://schemas.microsoft.com/office/powerpoint/2010/main" val="2067885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500066"/>
          </a:xfrm>
        </p:spPr>
        <p:txBody>
          <a:bodyPr>
            <a:normAutofit fontScale="90000"/>
          </a:bodyPr>
          <a:lstStyle/>
          <a:p>
            <a:pPr lvl="1" algn="ctr" rtl="0">
              <a:spcBef>
                <a:spcPct val="0"/>
              </a:spcBef>
            </a:pPr>
            <a:r>
              <a:rPr lang="ar-SA" sz="4400" dirty="0" smtClean="0">
                <a:solidFill>
                  <a:srgbClr val="FFC000"/>
                </a:solidFill>
                <a:cs typeface="Alarabiya Font" pitchFamily="2" charset="-78"/>
              </a:rPr>
              <a:t>صور لبعض ممارسات الخداع التسويقي</a:t>
            </a:r>
            <a:endParaRPr lang="ar-SA" dirty="0">
              <a:solidFill>
                <a:srgbClr val="FFC000"/>
              </a:solidFill>
              <a:cs typeface="Alarabiya Font"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82" y="928670"/>
            <a:ext cx="8715436" cy="5214974"/>
          </a:xfrm>
          <a:prstGeom prst="rect">
            <a:avLst/>
          </a:prstGeom>
        </p:spPr>
      </p:pic>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1770330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52"/>
            <a:ext cx="7286676" cy="428628"/>
          </a:xfrm>
        </p:spPr>
        <p:txBody>
          <a:bodyPr>
            <a:noAutofit/>
          </a:bodyPr>
          <a:lstStyle/>
          <a:p>
            <a:pPr lvl="1" algn="ctr" rtl="0">
              <a:spcBef>
                <a:spcPct val="0"/>
              </a:spcBef>
            </a:pPr>
            <a:r>
              <a:rPr lang="ar-SA" sz="3600" dirty="0" smtClean="0">
                <a:solidFill>
                  <a:srgbClr val="FFC000"/>
                </a:solidFill>
                <a:cs typeface="Alarabiya Font" pitchFamily="2" charset="-78"/>
              </a:rPr>
              <a:t>صور لبعض </a:t>
            </a:r>
            <a:r>
              <a:rPr lang="ar-SA" sz="3200" dirty="0" smtClean="0">
                <a:solidFill>
                  <a:srgbClr val="FFC000"/>
                </a:solidFill>
                <a:cs typeface="Alarabiya Font" pitchFamily="2" charset="-78"/>
              </a:rPr>
              <a:t>ممارسات</a:t>
            </a:r>
            <a:r>
              <a:rPr lang="ar-SA" sz="3600" dirty="0" smtClean="0">
                <a:solidFill>
                  <a:srgbClr val="FFC000"/>
                </a:solidFill>
                <a:cs typeface="Alarabiya Font" pitchFamily="2" charset="-78"/>
              </a:rPr>
              <a:t> الخداع التسويقي</a:t>
            </a:r>
            <a:endParaRPr lang="ar-SA" sz="1400" dirty="0">
              <a:solidFill>
                <a:srgbClr val="FFC000"/>
              </a:solidFill>
              <a:cs typeface="Alarabiya Font" pitchFamily="2" charset="-78"/>
            </a:endParaRPr>
          </a:p>
        </p:txBody>
      </p:sp>
      <p:sp>
        <p:nvSpPr>
          <p:cNvPr id="5" name="مربع نص 4"/>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pic>
        <p:nvPicPr>
          <p:cNvPr id="6" name="صورة 5" descr="article-2655351-1EA346AA00000578-285_634x707.jpg"/>
          <p:cNvPicPr>
            <a:picLocks noChangeAspect="1"/>
          </p:cNvPicPr>
          <p:nvPr/>
        </p:nvPicPr>
        <p:blipFill>
          <a:blip r:embed="rId2"/>
          <a:stretch>
            <a:fillRect/>
          </a:stretch>
        </p:blipFill>
        <p:spPr>
          <a:xfrm>
            <a:off x="214282" y="642918"/>
            <a:ext cx="8715436" cy="5500726"/>
          </a:xfrm>
          <a:prstGeom prst="rect">
            <a:avLst/>
          </a:prstGeom>
        </p:spPr>
      </p:pic>
    </p:spTree>
    <p:extLst>
      <p:ext uri="{BB962C8B-B14F-4D97-AF65-F5344CB8AC3E}">
        <p14:creationId xmlns:p14="http://schemas.microsoft.com/office/powerpoint/2010/main" val="2587247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642942"/>
          </a:xfrm>
        </p:spPr>
        <p:txBody>
          <a:bodyPr>
            <a:normAutofit fontScale="90000"/>
          </a:bodyPr>
          <a:lstStyle/>
          <a:p>
            <a:pPr lvl="1" algn="ctr" rtl="0">
              <a:spcBef>
                <a:spcPct val="0"/>
              </a:spcBef>
            </a:pPr>
            <a:r>
              <a:rPr lang="ar-SA" sz="4400" dirty="0" smtClean="0">
                <a:solidFill>
                  <a:srgbClr val="FFC000"/>
                </a:solidFill>
                <a:cs typeface="Alarabiya Font" pitchFamily="2" charset="-78"/>
              </a:rPr>
              <a:t>لماذا يبدو الهمبرغر أشهى في الإعلان</a:t>
            </a:r>
            <a:endParaRPr lang="ar-SA" dirty="0">
              <a:solidFill>
                <a:srgbClr val="FFC000"/>
              </a:solidFill>
              <a:cs typeface="Alarabiya Font" pitchFamily="2" charset="-78"/>
            </a:endParaRPr>
          </a:p>
        </p:txBody>
      </p:sp>
      <p:sp>
        <p:nvSpPr>
          <p:cNvPr id="5" name="مربع نص 4"/>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pic>
        <p:nvPicPr>
          <p:cNvPr id="7" name="Food-Ad-Tricks-Helping-Kids-Understand-Food-Ads-on-TV-ViYouTube.mp4">
            <a:hlinkClick r:id="" action="ppaction://media"/>
          </p:cNvPr>
          <p:cNvPicPr>
            <a:picLocks noRot="1" noChangeAspect="1"/>
          </p:cNvPicPr>
          <p:nvPr>
            <a:videoFile r:link="rId1"/>
          </p:nvPr>
        </p:nvPicPr>
        <p:blipFill>
          <a:blip r:embed="rId3"/>
          <a:stretch>
            <a:fillRect/>
          </a:stretch>
        </p:blipFill>
        <p:spPr>
          <a:xfrm>
            <a:off x="142844" y="857232"/>
            <a:ext cx="8858312" cy="5214974"/>
          </a:xfrm>
          <a:prstGeom prst="rect">
            <a:avLst/>
          </a:prstGeom>
        </p:spPr>
      </p:pic>
    </p:spTree>
    <p:extLst>
      <p:ext uri="{BB962C8B-B14F-4D97-AF65-F5344CB8AC3E}">
        <p14:creationId xmlns:p14="http://schemas.microsoft.com/office/powerpoint/2010/main" val="2793964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765290"/>
          </a:xfrm>
        </p:spPr>
        <p:txBody>
          <a:bodyPr>
            <a:normAutofit/>
          </a:bodyPr>
          <a:lstStyle/>
          <a:p>
            <a:pPr lvl="1" algn="ctr" rtl="0">
              <a:spcBef>
                <a:spcPct val="0"/>
              </a:spcBef>
            </a:pPr>
            <a:r>
              <a:rPr lang="ar-SA" sz="4000" dirty="0" smtClean="0">
                <a:solidFill>
                  <a:srgbClr val="FFC000"/>
                </a:solidFill>
                <a:cs typeface="Alarabiya Font" pitchFamily="2" charset="-78"/>
              </a:rPr>
              <a:t>هل لازلت تثق بالإعلانات</a:t>
            </a:r>
            <a:endParaRPr lang="ar-SA" sz="1600" dirty="0">
              <a:solidFill>
                <a:srgbClr val="FFC000"/>
              </a:solidFill>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pic>
        <p:nvPicPr>
          <p:cNvPr id="7" name="عنصر نائب للمحتوى 6" descr="article-2655351-1EA346AA00000578-359_634x1041 (1).jpg"/>
          <p:cNvPicPr>
            <a:picLocks noGrp="1" noChangeAspect="1"/>
          </p:cNvPicPr>
          <p:nvPr>
            <p:ph idx="1"/>
          </p:nvPr>
        </p:nvPicPr>
        <p:blipFill>
          <a:blip r:embed="rId2"/>
          <a:stretch>
            <a:fillRect/>
          </a:stretch>
        </p:blipFill>
        <p:spPr>
          <a:xfrm>
            <a:off x="285720" y="1071546"/>
            <a:ext cx="8501122" cy="4929222"/>
          </a:xfrm>
        </p:spPr>
      </p:pic>
    </p:spTree>
    <p:extLst>
      <p:ext uri="{BB962C8B-B14F-4D97-AF65-F5344CB8AC3E}">
        <p14:creationId xmlns:p14="http://schemas.microsoft.com/office/powerpoint/2010/main" val="3395372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93918"/>
          </a:xfrm>
        </p:spPr>
        <p:txBody>
          <a:bodyPr>
            <a:normAutofit/>
          </a:bodyPr>
          <a:lstStyle/>
          <a:p>
            <a:pPr lvl="1" algn="ctr" rtl="0">
              <a:spcBef>
                <a:spcPct val="0"/>
              </a:spcBef>
            </a:pPr>
            <a:r>
              <a:rPr lang="ar-SA" sz="4400" dirty="0" smtClean="0">
                <a:solidFill>
                  <a:srgbClr val="FFC000"/>
                </a:solidFill>
                <a:cs typeface="Alarabiya Font" pitchFamily="2" charset="-78"/>
              </a:rPr>
              <a:t>أهم أسباب ظهور  الخداع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142844" y="1428736"/>
            <a:ext cx="8658228" cy="4448536"/>
          </a:xfrm>
        </p:spPr>
        <p:txBody>
          <a:bodyPr>
            <a:normAutofit fontScale="85000" lnSpcReduction="20000"/>
          </a:bodyPr>
          <a:lstStyle/>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أرقام المبيعات</a:t>
            </a:r>
          </a:p>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المستهلك نفسه</a:t>
            </a:r>
          </a:p>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عدم الوعي بممارسات </a:t>
            </a:r>
            <a:r>
              <a:rPr lang="ar-SA" sz="3000" dirty="0">
                <a:solidFill>
                  <a:srgbClr val="FFC000"/>
                </a:solidFill>
                <a:latin typeface="Arial" pitchFamily="34" charset="0"/>
                <a:cs typeface="Alarabiya Font" pitchFamily="2" charset="-78"/>
              </a:rPr>
              <a:t>الخداع </a:t>
            </a:r>
            <a:r>
              <a:rPr lang="ar-SA" sz="3000" dirty="0" smtClean="0">
                <a:solidFill>
                  <a:srgbClr val="FFC000"/>
                </a:solidFill>
                <a:latin typeface="Arial" pitchFamily="34" charset="0"/>
                <a:cs typeface="Alarabiya Font" pitchFamily="2" charset="-78"/>
              </a:rPr>
              <a:t>التسويقي</a:t>
            </a:r>
          </a:p>
          <a:p>
            <a:pPr>
              <a:lnSpc>
                <a:spcPct val="90000"/>
              </a:lnSpc>
            </a:pPr>
            <a:endParaRPr lang="ar-SA" sz="3000" dirty="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المستوى الثقافي</a:t>
            </a:r>
          </a:p>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التشريعات </a:t>
            </a:r>
            <a:r>
              <a:rPr lang="ar-SA" sz="3000" dirty="0">
                <a:solidFill>
                  <a:srgbClr val="FFC000"/>
                </a:solidFill>
                <a:latin typeface="Arial" pitchFamily="34" charset="0"/>
                <a:cs typeface="Alarabiya Font" pitchFamily="2" charset="-78"/>
              </a:rPr>
              <a:t>و </a:t>
            </a:r>
            <a:r>
              <a:rPr lang="ar-SA" sz="3000" dirty="0" smtClean="0">
                <a:solidFill>
                  <a:srgbClr val="FFC000"/>
                </a:solidFill>
                <a:latin typeface="Arial" pitchFamily="34" charset="0"/>
                <a:cs typeface="Alarabiya Font" pitchFamily="2" charset="-78"/>
              </a:rPr>
              <a:t>القوانين</a:t>
            </a:r>
          </a:p>
          <a:p>
            <a:pPr>
              <a:lnSpc>
                <a:spcPct val="90000"/>
              </a:lnSpc>
            </a:pPr>
            <a:endParaRPr lang="ar-SA" sz="3000" dirty="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جميعيات حماية المستهلك</a:t>
            </a:r>
            <a:endParaRPr lang="ar-SA" sz="3000" dirty="0" smtClean="0">
              <a:solidFill>
                <a:srgbClr val="FFC000"/>
              </a:solidFill>
              <a:latin typeface="Arial" pitchFamily="34" charset="0"/>
              <a:cs typeface="Alarabiya Font" pitchFamily="2" charset="-78"/>
            </a:endParaRPr>
          </a:p>
          <a:p>
            <a:pPr>
              <a:lnSpc>
                <a:spcPct val="90000"/>
              </a:lnSpc>
              <a:buNone/>
            </a:pPr>
            <a:endParaRPr lang="ar-SA" sz="1200" dirty="0" smtClean="0">
              <a:solidFill>
                <a:srgbClr val="FFC000"/>
              </a:solidFill>
              <a:latin typeface="Arial" pitchFamily="34" charset="0"/>
              <a:cs typeface="Alarabiya Font" pitchFamily="2" charset="-78"/>
            </a:endParaRPr>
          </a:p>
          <a:p>
            <a:pPr>
              <a:lnSpc>
                <a:spcPct val="90000"/>
              </a:lnSpc>
            </a:pPr>
            <a:endParaRPr lang="ar-SA" sz="3000" dirty="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492960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pPr lvl="1" algn="ctr" rtl="0">
              <a:spcBef>
                <a:spcPct val="0"/>
              </a:spcBef>
            </a:pPr>
            <a:r>
              <a:rPr lang="ar-SA" sz="4400" dirty="0" smtClean="0">
                <a:solidFill>
                  <a:srgbClr val="FFC000"/>
                </a:solidFill>
                <a:cs typeface="Alarabiya Font" pitchFamily="2" charset="-78"/>
              </a:rPr>
              <a:t>الأطراف المسؤولة عن حماية المستهلكين </a:t>
            </a:r>
            <a:br>
              <a:rPr lang="ar-SA" sz="4400" dirty="0" smtClean="0">
                <a:solidFill>
                  <a:srgbClr val="FFC000"/>
                </a:solidFill>
                <a:cs typeface="Alarabiya Font" pitchFamily="2" charset="-78"/>
              </a:rPr>
            </a:br>
            <a:r>
              <a:rPr lang="ar-SA" sz="4400" dirty="0" smtClean="0">
                <a:solidFill>
                  <a:srgbClr val="FFC000"/>
                </a:solidFill>
                <a:cs typeface="Alarabiya Font" pitchFamily="2" charset="-78"/>
              </a:rPr>
              <a:t>من الخداع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179512" y="2204864"/>
            <a:ext cx="8517632" cy="4176464"/>
          </a:xfrm>
        </p:spPr>
        <p:txBody>
          <a:bodyPr>
            <a:normAutofit/>
          </a:bodyPr>
          <a:lstStyle/>
          <a:p>
            <a:pPr>
              <a:lnSpc>
                <a:spcPct val="90000"/>
              </a:lnSpc>
            </a:pPr>
            <a:r>
              <a:rPr lang="ar-SA" sz="3000" dirty="0" smtClean="0">
                <a:solidFill>
                  <a:srgbClr val="FFC000"/>
                </a:solidFill>
                <a:latin typeface="Arial" pitchFamily="34" charset="0"/>
                <a:cs typeface="Alarabiya Font" pitchFamily="2" charset="-78"/>
              </a:rPr>
              <a:t>الحكومات </a:t>
            </a:r>
          </a:p>
          <a:p>
            <a:pPr>
              <a:lnSpc>
                <a:spcPct val="90000"/>
              </a:lnSpc>
            </a:pPr>
            <a:endParaRPr lang="ar-SA" sz="3000" dirty="0" smtClean="0">
              <a:solidFill>
                <a:srgbClr val="FFC000"/>
              </a:solidFill>
              <a:latin typeface="Arial" pitchFamily="34" charset="0"/>
              <a:cs typeface="Alarabiya Font" pitchFamily="2" charset="-78"/>
            </a:endParaRPr>
          </a:p>
          <a:p>
            <a:pPr lvl="6">
              <a:lnSpc>
                <a:spcPct val="90000"/>
              </a:lnSpc>
            </a:pPr>
            <a:r>
              <a:rPr lang="ar-SA" sz="3600" dirty="0" smtClean="0">
                <a:solidFill>
                  <a:srgbClr val="FFC000"/>
                </a:solidFill>
                <a:latin typeface="Arial" pitchFamily="34" charset="0"/>
                <a:cs typeface="Alarabiya Font" pitchFamily="2" charset="-78"/>
              </a:rPr>
              <a:t>الأجهزة </a:t>
            </a:r>
            <a:r>
              <a:rPr lang="ar-SA" sz="3600" dirty="0">
                <a:solidFill>
                  <a:srgbClr val="FFC000"/>
                </a:solidFill>
                <a:latin typeface="Arial" pitchFamily="34" charset="0"/>
                <a:cs typeface="Alarabiya Font" pitchFamily="2" charset="-78"/>
              </a:rPr>
              <a:t>القانونية في </a:t>
            </a:r>
            <a:r>
              <a:rPr lang="ar-SA" sz="3600" dirty="0" smtClean="0">
                <a:solidFill>
                  <a:srgbClr val="FFC000"/>
                </a:solidFill>
                <a:latin typeface="Arial" pitchFamily="34" charset="0"/>
                <a:cs typeface="Alarabiya Font" pitchFamily="2" charset="-78"/>
              </a:rPr>
              <a:t>الوزارات</a:t>
            </a:r>
          </a:p>
          <a:p>
            <a:pPr lvl="6">
              <a:lnSpc>
                <a:spcPct val="90000"/>
              </a:lnSpc>
            </a:pPr>
            <a:r>
              <a:rPr lang="ar-SA" sz="3600" dirty="0">
                <a:solidFill>
                  <a:srgbClr val="FFC000"/>
                </a:solidFill>
                <a:latin typeface="Arial" pitchFamily="34" charset="0"/>
                <a:cs typeface="Alarabiya Font" pitchFamily="2" charset="-78"/>
              </a:rPr>
              <a:t>الأجهزة الإشرافية </a:t>
            </a:r>
            <a:r>
              <a:rPr lang="ar-SA" sz="3600" dirty="0" smtClean="0">
                <a:solidFill>
                  <a:srgbClr val="FFC000"/>
                </a:solidFill>
                <a:latin typeface="Arial" pitchFamily="34" charset="0"/>
                <a:cs typeface="Alarabiya Font" pitchFamily="2" charset="-78"/>
              </a:rPr>
              <a:t>والرقابية</a:t>
            </a:r>
            <a:endParaRPr lang="ar-SA" sz="3600" dirty="0">
              <a:solidFill>
                <a:srgbClr val="FFC000"/>
              </a:solidFill>
              <a:latin typeface="Arial" pitchFamily="34" charset="0"/>
              <a:cs typeface="Alarabiya Font" pitchFamily="2" charset="-78"/>
            </a:endParaRPr>
          </a:p>
          <a:p>
            <a:pPr lvl="6">
              <a:lnSpc>
                <a:spcPct val="90000"/>
              </a:lnSpc>
            </a:pPr>
            <a:r>
              <a:rPr lang="ar-SA" sz="3600" dirty="0">
                <a:solidFill>
                  <a:srgbClr val="FFC000"/>
                </a:solidFill>
                <a:latin typeface="Arial" pitchFamily="34" charset="0"/>
                <a:cs typeface="Alarabiya Font" pitchFamily="2" charset="-78"/>
              </a:rPr>
              <a:t>الأجهزة </a:t>
            </a:r>
            <a:r>
              <a:rPr lang="ar-SA" sz="3600" dirty="0" smtClean="0">
                <a:solidFill>
                  <a:srgbClr val="FFC000"/>
                </a:solidFill>
                <a:latin typeface="Arial" pitchFamily="34" charset="0"/>
                <a:cs typeface="Alarabiya Font" pitchFamily="2" charset="-78"/>
              </a:rPr>
              <a:t>القضائية</a:t>
            </a: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19534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pPr lvl="1" algn="ctr" rtl="0">
              <a:spcBef>
                <a:spcPct val="0"/>
              </a:spcBef>
            </a:pPr>
            <a:r>
              <a:rPr lang="ar-SA" sz="4400" dirty="0" smtClean="0">
                <a:solidFill>
                  <a:srgbClr val="FFC000"/>
                </a:solidFill>
                <a:cs typeface="Alarabiya Font" pitchFamily="2" charset="-78"/>
              </a:rPr>
              <a:t>الأطراف المسؤولة عن حماية المستهلكين </a:t>
            </a:r>
            <a:br>
              <a:rPr lang="ar-SA" sz="4400" dirty="0" smtClean="0">
                <a:solidFill>
                  <a:srgbClr val="FFC000"/>
                </a:solidFill>
                <a:cs typeface="Alarabiya Font" pitchFamily="2" charset="-78"/>
              </a:rPr>
            </a:br>
            <a:r>
              <a:rPr lang="ar-SA" sz="4400" dirty="0" smtClean="0">
                <a:solidFill>
                  <a:srgbClr val="FFC000"/>
                </a:solidFill>
                <a:cs typeface="Alarabiya Font" pitchFamily="2" charset="-78"/>
              </a:rPr>
              <a:t>من الخداع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179512" y="2204864"/>
            <a:ext cx="8517632" cy="2581458"/>
          </a:xfrm>
        </p:spPr>
        <p:txBody>
          <a:bodyPr>
            <a:normAutofit/>
          </a:bodyPr>
          <a:lstStyle/>
          <a:p>
            <a:pPr>
              <a:lnSpc>
                <a:spcPct val="90000"/>
              </a:lnSpc>
            </a:pPr>
            <a:endParaRPr lang="ar-SA" sz="3600" dirty="0" smtClean="0">
              <a:solidFill>
                <a:srgbClr val="FFC000"/>
              </a:solidFill>
              <a:latin typeface="Arial" pitchFamily="34" charset="0"/>
              <a:cs typeface="Alarabiya Font" pitchFamily="2" charset="-78"/>
            </a:endParaRPr>
          </a:p>
          <a:p>
            <a:pPr>
              <a:lnSpc>
                <a:spcPct val="90000"/>
              </a:lnSpc>
            </a:pPr>
            <a:r>
              <a:rPr lang="ar-SA" sz="3600" dirty="0" smtClean="0">
                <a:solidFill>
                  <a:srgbClr val="FFC000"/>
                </a:solidFill>
                <a:latin typeface="Arial" pitchFamily="34" charset="0"/>
                <a:cs typeface="Alarabiya Font" pitchFamily="2" charset="-78"/>
              </a:rPr>
              <a:t>الأفراد</a:t>
            </a:r>
            <a:endParaRPr lang="ar-SA" sz="3600" dirty="0" smtClean="0">
              <a:solidFill>
                <a:srgbClr val="FFC000"/>
              </a:solidFill>
              <a:latin typeface="Arial" pitchFamily="34" charset="0"/>
              <a:cs typeface="Alarabiya Font" pitchFamily="2" charset="-78"/>
            </a:endParaRPr>
          </a:p>
          <a:p>
            <a:pPr>
              <a:lnSpc>
                <a:spcPct val="90000"/>
              </a:lnSpc>
            </a:pPr>
            <a:r>
              <a:rPr lang="ar-SA" sz="3600" dirty="0">
                <a:solidFill>
                  <a:srgbClr val="FFC000"/>
                </a:solidFill>
                <a:latin typeface="Arial" pitchFamily="34" charset="0"/>
                <a:cs typeface="Alarabiya Font" pitchFamily="2" charset="-78"/>
              </a:rPr>
              <a:t>جمعيات حماية </a:t>
            </a:r>
            <a:r>
              <a:rPr lang="ar-SA" sz="3600" dirty="0" smtClean="0">
                <a:solidFill>
                  <a:srgbClr val="FFC000"/>
                </a:solidFill>
                <a:latin typeface="Arial" pitchFamily="34" charset="0"/>
                <a:cs typeface="Alarabiya Font" pitchFamily="2" charset="-78"/>
              </a:rPr>
              <a:t>المستهلك</a:t>
            </a:r>
          </a:p>
          <a:p>
            <a:pPr>
              <a:lnSpc>
                <a:spcPct val="90000"/>
              </a:lnSpc>
            </a:pPr>
            <a:r>
              <a:rPr lang="ar-SA" sz="3600" dirty="0" smtClean="0">
                <a:solidFill>
                  <a:srgbClr val="FFC000"/>
                </a:solidFill>
                <a:latin typeface="Arial" pitchFamily="34" charset="0"/>
                <a:cs typeface="Alarabiya Font" pitchFamily="2" charset="-78"/>
              </a:rPr>
              <a:t>أجهزة الأعلام</a:t>
            </a: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366177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آليات للحد من الخداع التسويقي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179512" y="2204864"/>
            <a:ext cx="8517632" cy="4176464"/>
          </a:xfrm>
        </p:spPr>
        <p:txBody>
          <a:bodyPr>
            <a:normAutofit/>
          </a:bodyPr>
          <a:lstStyle/>
          <a:p>
            <a:pPr>
              <a:lnSpc>
                <a:spcPct val="90000"/>
              </a:lnSpc>
            </a:pPr>
            <a:r>
              <a:rPr lang="ar-SA" sz="3000" dirty="0" smtClean="0">
                <a:solidFill>
                  <a:srgbClr val="FFC000"/>
                </a:solidFill>
                <a:latin typeface="Arial" pitchFamily="34" charset="0"/>
                <a:cs typeface="Alarabiya Font" pitchFamily="2" charset="-78"/>
              </a:rPr>
              <a:t>المتعلقة بالمستهلكين</a:t>
            </a:r>
          </a:p>
          <a:p>
            <a:pPr>
              <a:lnSpc>
                <a:spcPct val="90000"/>
              </a:lnSpc>
            </a:pPr>
            <a:endParaRPr lang="ar-SA" sz="30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تخصيص مساحة أو وقت في وسائل النشر واسعة </a:t>
            </a:r>
            <a:r>
              <a:rPr lang="ar-SA" sz="2800" dirty="0" smtClean="0">
                <a:solidFill>
                  <a:srgbClr val="FFC000"/>
                </a:solidFill>
                <a:latin typeface="Arial" pitchFamily="34" charset="0"/>
                <a:cs typeface="Alarabiya Font" pitchFamily="2" charset="-78"/>
              </a:rPr>
              <a:t>الانتشار</a:t>
            </a:r>
          </a:p>
          <a:p>
            <a:pPr lvl="6">
              <a:lnSpc>
                <a:spcPct val="90000"/>
              </a:lnSpc>
            </a:pPr>
            <a:r>
              <a:rPr lang="ar-SA" sz="2800" dirty="0">
                <a:solidFill>
                  <a:srgbClr val="FFC000"/>
                </a:solidFill>
                <a:latin typeface="Arial" pitchFamily="34" charset="0"/>
                <a:cs typeface="Alarabiya Font" pitchFamily="2" charset="-78"/>
              </a:rPr>
              <a:t>عقد الندوات و </a:t>
            </a:r>
            <a:r>
              <a:rPr lang="ar-SA" sz="2800" dirty="0" smtClean="0">
                <a:solidFill>
                  <a:srgbClr val="FFC000"/>
                </a:solidFill>
                <a:latin typeface="Arial" pitchFamily="34" charset="0"/>
                <a:cs typeface="Alarabiya Font" pitchFamily="2" charset="-78"/>
              </a:rPr>
              <a:t>المؤتمرات</a:t>
            </a:r>
          </a:p>
          <a:p>
            <a:pPr lvl="6">
              <a:lnSpc>
                <a:spcPct val="90000"/>
              </a:lnSpc>
            </a:pPr>
            <a:r>
              <a:rPr lang="ar-SA" sz="2800" dirty="0" smtClean="0">
                <a:solidFill>
                  <a:srgbClr val="FFC000"/>
                </a:solidFill>
                <a:latin typeface="Arial" pitchFamily="34" charset="0"/>
                <a:cs typeface="Alarabiya Font" pitchFamily="2" charset="-78"/>
              </a:rPr>
              <a:t>عقد </a:t>
            </a:r>
            <a:r>
              <a:rPr lang="ar-SA" sz="2800" dirty="0">
                <a:solidFill>
                  <a:srgbClr val="FFC000"/>
                </a:solidFill>
                <a:latin typeface="Arial" pitchFamily="34" charset="0"/>
                <a:cs typeface="Alarabiya Font" pitchFamily="2" charset="-78"/>
              </a:rPr>
              <a:t>برامج </a:t>
            </a:r>
            <a:r>
              <a:rPr lang="ar-SA" sz="2800" dirty="0" smtClean="0">
                <a:solidFill>
                  <a:srgbClr val="FFC000"/>
                </a:solidFill>
                <a:latin typeface="Arial" pitchFamily="34" charset="0"/>
                <a:cs typeface="Alarabiya Font" pitchFamily="2" charset="-78"/>
              </a:rPr>
              <a:t>تدريبية</a:t>
            </a:r>
          </a:p>
          <a:p>
            <a:pPr lvl="6">
              <a:lnSpc>
                <a:spcPct val="90000"/>
              </a:lnSpc>
            </a:pPr>
            <a:r>
              <a:rPr lang="ar-SA" sz="2800" dirty="0" smtClean="0">
                <a:solidFill>
                  <a:srgbClr val="FFC000"/>
                </a:solidFill>
                <a:latin typeface="Arial" pitchFamily="34" charset="0"/>
                <a:cs typeface="Alarabiya Font" pitchFamily="2" charset="-78"/>
              </a:rPr>
              <a:t>التشجيع  </a:t>
            </a:r>
            <a:r>
              <a:rPr lang="ar-SA" sz="2800" dirty="0" smtClean="0">
                <a:solidFill>
                  <a:srgbClr val="FFC000"/>
                </a:solidFill>
                <a:latin typeface="Arial" pitchFamily="34" charset="0"/>
                <a:cs typeface="Alarabiya Font" pitchFamily="2" charset="-78"/>
              </a:rPr>
              <a:t>على </a:t>
            </a:r>
            <a:r>
              <a:rPr lang="ar-SA" sz="2800" dirty="0">
                <a:solidFill>
                  <a:srgbClr val="FFC000"/>
                </a:solidFill>
                <a:latin typeface="Arial" pitchFamily="34" charset="0"/>
                <a:cs typeface="Alarabiya Font" pitchFamily="2" charset="-78"/>
              </a:rPr>
              <a:t>إبلاغ الجهات المسئولة عن حماية المستهلك </a:t>
            </a:r>
            <a:endParaRPr lang="ar-SA" sz="2800" dirty="0" smtClean="0">
              <a:solidFill>
                <a:srgbClr val="FFC000"/>
              </a:solidFill>
              <a:latin typeface="Arial" pitchFamily="34" charset="0"/>
              <a:cs typeface="Alarabiya Font" pitchFamily="2" charset="-78"/>
            </a:endParaRPr>
          </a:p>
          <a:p>
            <a:pPr lvl="6">
              <a:lnSpc>
                <a:spcPct val="90000"/>
              </a:lnSpc>
            </a:pPr>
            <a:endParaRPr lang="ar-SA" sz="2800" dirty="0" smtClean="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781935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مربع نص 6"/>
          <p:cNvSpPr txBox="1"/>
          <p:nvPr/>
        </p:nvSpPr>
        <p:spPr>
          <a:xfrm>
            <a:off x="2643174" y="0"/>
            <a:ext cx="3829895" cy="830997"/>
          </a:xfrm>
          <a:prstGeom prst="rect">
            <a:avLst/>
          </a:prstGeom>
          <a:noFill/>
        </p:spPr>
        <p:txBody>
          <a:bodyPr wrap="none" rtlCol="1">
            <a:spAutoFit/>
          </a:bodyPr>
          <a:lstStyle/>
          <a:p>
            <a:pPr algn="ctr"/>
            <a:r>
              <a:rPr lang="ar-SA" sz="4800" dirty="0" smtClean="0">
                <a:solidFill>
                  <a:srgbClr val="FFC000"/>
                </a:solidFill>
                <a:cs typeface="Alarabiya Font" pitchFamily="2" charset="-78"/>
              </a:rPr>
              <a:t>هل هذا خداع أم ماذا</a:t>
            </a:r>
            <a:endParaRPr lang="ar-SA" sz="4800" dirty="0">
              <a:solidFill>
                <a:srgbClr val="FFC000"/>
              </a:solidFill>
              <a:cs typeface="Alarabiya Font" pitchFamily="2" charset="-78"/>
            </a:endParaRPr>
          </a:p>
        </p:txBody>
      </p:sp>
      <p:pic>
        <p:nvPicPr>
          <p:cNvPr id="8" name="------ViYouTube.mp4">
            <a:hlinkClick r:id="" action="ppaction://media"/>
          </p:cNvPr>
          <p:cNvPicPr>
            <a:picLocks noRot="1" noChangeAspect="1"/>
          </p:cNvPicPr>
          <p:nvPr>
            <a:videoFile r:link="rId1"/>
          </p:nvPr>
        </p:nvPicPr>
        <p:blipFill>
          <a:blip r:embed="rId3"/>
          <a:stretch>
            <a:fillRect/>
          </a:stretch>
        </p:blipFill>
        <p:spPr>
          <a:xfrm>
            <a:off x="285720" y="857232"/>
            <a:ext cx="8572560" cy="5286412"/>
          </a:xfrm>
          <a:prstGeom prst="rect">
            <a:avLst/>
          </a:prstGeom>
        </p:spPr>
      </p:pic>
      <p:sp>
        <p:nvSpPr>
          <p:cNvPr id="9" name="مربع نص 8"/>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3299173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a:bodyPr>
          <a:lstStyle/>
          <a:p>
            <a:pPr lvl="1" algn="ctr" rtl="0">
              <a:spcBef>
                <a:spcPct val="0"/>
              </a:spcBef>
            </a:pPr>
            <a:r>
              <a:rPr lang="ar-SA" sz="4800" dirty="0" smtClean="0">
                <a:solidFill>
                  <a:srgbClr val="FFC000"/>
                </a:solidFill>
                <a:cs typeface="Alarabiya Font" pitchFamily="2" charset="-78"/>
              </a:rPr>
              <a:t>آليات للحد من الخداع التسويقي</a:t>
            </a:r>
            <a:endParaRPr lang="ar-SA" sz="2000" dirty="0">
              <a:solidFill>
                <a:srgbClr val="FFC000"/>
              </a:solidFill>
              <a:cs typeface="Alarabiya Font" pitchFamily="2" charset="-78"/>
            </a:endParaRPr>
          </a:p>
        </p:txBody>
      </p:sp>
      <p:sp>
        <p:nvSpPr>
          <p:cNvPr id="3" name="Content Placeholder 2"/>
          <p:cNvSpPr>
            <a:spLocks noGrp="1"/>
          </p:cNvSpPr>
          <p:nvPr>
            <p:ph idx="1"/>
          </p:nvPr>
        </p:nvSpPr>
        <p:spPr>
          <a:xfrm>
            <a:off x="179512" y="2204864"/>
            <a:ext cx="8517632" cy="4176464"/>
          </a:xfrm>
        </p:spPr>
        <p:txBody>
          <a:bodyPr>
            <a:normAutofit/>
          </a:bodyPr>
          <a:lstStyle/>
          <a:p>
            <a:pPr>
              <a:lnSpc>
                <a:spcPct val="90000"/>
              </a:lnSpc>
            </a:pPr>
            <a:r>
              <a:rPr lang="ar-SA" sz="3600" dirty="0">
                <a:solidFill>
                  <a:srgbClr val="FFC000"/>
                </a:solidFill>
                <a:latin typeface="Arial" pitchFamily="34" charset="0"/>
                <a:cs typeface="Alarabiya Font" pitchFamily="2" charset="-78"/>
              </a:rPr>
              <a:t>المتعلقة بممارسي التسويق</a:t>
            </a:r>
            <a:endParaRPr lang="ar-SA" sz="3600" dirty="0" smtClean="0">
              <a:solidFill>
                <a:srgbClr val="FFC000"/>
              </a:solidFill>
              <a:latin typeface="Arial" pitchFamily="34" charset="0"/>
              <a:cs typeface="Alarabiya Font" pitchFamily="2" charset="-78"/>
            </a:endParaRPr>
          </a:p>
          <a:p>
            <a:pPr>
              <a:lnSpc>
                <a:spcPct val="90000"/>
              </a:lnSpc>
            </a:pPr>
            <a:endParaRPr lang="ar-SA" sz="1600" dirty="0" smtClean="0">
              <a:solidFill>
                <a:srgbClr val="FFC000"/>
              </a:solidFill>
              <a:latin typeface="Arial" pitchFamily="34" charset="0"/>
              <a:cs typeface="Alarabiya Font" pitchFamily="2" charset="-78"/>
            </a:endParaRPr>
          </a:p>
          <a:p>
            <a:pPr lvl="1">
              <a:lnSpc>
                <a:spcPct val="90000"/>
              </a:lnSpc>
            </a:pPr>
            <a:r>
              <a:rPr lang="ar-SA" sz="3200" dirty="0">
                <a:solidFill>
                  <a:srgbClr val="FFC000"/>
                </a:solidFill>
                <a:latin typeface="Arial" pitchFamily="34" charset="0"/>
                <a:cs typeface="Alarabiya Font" pitchFamily="2" charset="-78"/>
              </a:rPr>
              <a:t>توعية ممارسي التسويق  بمفهومه و عرض نماذج له ،و توضيح خطورة اللجوء إليه. </a:t>
            </a:r>
            <a:r>
              <a:rPr lang="ar-SA" sz="3200" dirty="0" smtClean="0">
                <a:solidFill>
                  <a:srgbClr val="FFC000"/>
                </a:solidFill>
                <a:latin typeface="Arial" pitchFamily="34" charset="0"/>
                <a:cs typeface="Alarabiya Font" pitchFamily="2" charset="-78"/>
              </a:rPr>
              <a:t>وما يمكن </a:t>
            </a:r>
            <a:r>
              <a:rPr lang="ar-SA" sz="3200" dirty="0">
                <a:solidFill>
                  <a:srgbClr val="FFC000"/>
                </a:solidFill>
                <a:latin typeface="Arial" pitchFamily="34" charset="0"/>
                <a:cs typeface="Alarabiya Font" pitchFamily="2" charset="-78"/>
              </a:rPr>
              <a:t>أن يسببه من ضرر سواء بسبب ردود فعل المستهلكين أنفسهم ،أو بسبب الإجراءات التي تتخذها الجهات </a:t>
            </a:r>
            <a:endParaRPr lang="ar-SA" sz="3200" dirty="0" smtClean="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671051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آليات للحد من الخداع التسويقي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179512" y="2204864"/>
            <a:ext cx="8517632" cy="4176464"/>
          </a:xfrm>
        </p:spPr>
        <p:txBody>
          <a:bodyPr>
            <a:normAutofit/>
          </a:bodyPr>
          <a:lstStyle/>
          <a:p>
            <a:pPr>
              <a:lnSpc>
                <a:spcPct val="90000"/>
              </a:lnSpc>
            </a:pPr>
            <a:r>
              <a:rPr lang="ar-SA" sz="3000" dirty="0">
                <a:solidFill>
                  <a:srgbClr val="FFC000"/>
                </a:solidFill>
                <a:latin typeface="Arial" pitchFamily="34" charset="0"/>
                <a:cs typeface="Alarabiya Font" pitchFamily="2" charset="-78"/>
              </a:rPr>
              <a:t>المتعلقة </a:t>
            </a:r>
            <a:r>
              <a:rPr lang="ar-SA" sz="3000" dirty="0" smtClean="0">
                <a:solidFill>
                  <a:srgbClr val="FFC000"/>
                </a:solidFill>
                <a:latin typeface="Arial" pitchFamily="34" charset="0"/>
                <a:cs typeface="Alarabiya Font" pitchFamily="2" charset="-78"/>
              </a:rPr>
              <a:t>بالجهات الحكومية</a:t>
            </a:r>
          </a:p>
          <a:p>
            <a:pPr>
              <a:lnSpc>
                <a:spcPct val="90000"/>
              </a:lnSpc>
            </a:pPr>
            <a:endParaRPr lang="ar-SA" sz="30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تشديد الرقابة </a:t>
            </a:r>
            <a:r>
              <a:rPr lang="ar-SA" sz="2800" dirty="0" smtClean="0">
                <a:solidFill>
                  <a:srgbClr val="FFC000"/>
                </a:solidFill>
                <a:latin typeface="Arial" pitchFamily="34" charset="0"/>
                <a:cs typeface="Alarabiya Font" pitchFamily="2" charset="-78"/>
              </a:rPr>
              <a:t>من </a:t>
            </a:r>
            <a:r>
              <a:rPr lang="ar-SA" sz="2800" dirty="0">
                <a:solidFill>
                  <a:srgbClr val="FFC000"/>
                </a:solidFill>
                <a:latin typeface="Arial" pitchFamily="34" charset="0"/>
                <a:cs typeface="Alarabiya Font" pitchFamily="2" charset="-78"/>
              </a:rPr>
              <a:t>الممارسات غير الأخلاقية و توقيع العقاب الصارم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تحديد المواصفات للسلع المباعة بشكل دقيق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smtClean="0">
                <a:solidFill>
                  <a:srgbClr val="FFC000"/>
                </a:solidFill>
                <a:latin typeface="Arial" pitchFamily="34" charset="0"/>
                <a:cs typeface="Alarabiya Font" pitchFamily="2" charset="-78"/>
              </a:rPr>
              <a:t>تفعيل </a:t>
            </a:r>
            <a:r>
              <a:rPr lang="ar-SA" sz="2800" dirty="0">
                <a:solidFill>
                  <a:srgbClr val="FFC000"/>
                </a:solidFill>
                <a:latin typeface="Arial" pitchFamily="34" charset="0"/>
                <a:cs typeface="Alarabiya Font" pitchFamily="2" charset="-78"/>
              </a:rPr>
              <a:t>دور جمعيات حماية </a:t>
            </a:r>
            <a:r>
              <a:rPr lang="ar-SA" sz="2800" dirty="0" smtClean="0">
                <a:solidFill>
                  <a:srgbClr val="FFC000"/>
                </a:solidFill>
                <a:latin typeface="Arial" pitchFamily="34" charset="0"/>
                <a:cs typeface="Alarabiya Font" pitchFamily="2" charset="-78"/>
              </a:rPr>
              <a:t>المستهلك </a:t>
            </a:r>
            <a:r>
              <a:rPr lang="ar-SA" sz="2800" dirty="0" smtClean="0">
                <a:solidFill>
                  <a:srgbClr val="FFC000"/>
                </a:solidFill>
                <a:latin typeface="Arial" pitchFamily="34" charset="0"/>
                <a:cs typeface="Alarabiya Font" pitchFamily="2" charset="-78"/>
              </a:rPr>
              <a:t>ودعمها</a:t>
            </a:r>
          </a:p>
          <a:p>
            <a:pPr lvl="6">
              <a:lnSpc>
                <a:spcPct val="90000"/>
              </a:lnSpc>
            </a:pPr>
            <a:r>
              <a:rPr lang="ar-SA" sz="2800" dirty="0" smtClean="0">
                <a:solidFill>
                  <a:srgbClr val="FFC000"/>
                </a:solidFill>
                <a:latin typeface="Arial" pitchFamily="34" charset="0"/>
                <a:cs typeface="Alarabiya Font" pitchFamily="2" charset="-78"/>
              </a:rPr>
              <a:t>التعاون </a:t>
            </a:r>
            <a:r>
              <a:rPr lang="ar-SA" sz="2800" smtClean="0">
                <a:solidFill>
                  <a:srgbClr val="FFC000"/>
                </a:solidFill>
                <a:latin typeface="Arial" pitchFamily="34" charset="0"/>
                <a:cs typeface="Alarabiya Font" pitchFamily="2" charset="-78"/>
              </a:rPr>
              <a:t>التام بين جميع الأطراف</a:t>
            </a:r>
            <a:endParaRPr lang="ar-SA" sz="2800" dirty="0" smtClean="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5697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الإطار القانوني والتطبيقي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179512" y="2204864"/>
            <a:ext cx="8517632" cy="4176464"/>
          </a:xfrm>
        </p:spPr>
        <p:txBody>
          <a:bodyPr>
            <a:normAutofit/>
          </a:bodyPr>
          <a:lstStyle/>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جمعية </a:t>
            </a:r>
            <a:r>
              <a:rPr lang="ar-SA" sz="3000" dirty="0">
                <a:solidFill>
                  <a:srgbClr val="FFC000"/>
                </a:solidFill>
                <a:latin typeface="Arial" pitchFamily="34" charset="0"/>
                <a:cs typeface="Alarabiya Font" pitchFamily="2" charset="-78"/>
              </a:rPr>
              <a:t>حماية المستهلك  </a:t>
            </a:r>
            <a:r>
              <a:rPr lang="en-US" sz="3000" dirty="0">
                <a:solidFill>
                  <a:srgbClr val="FFC000"/>
                </a:solidFill>
                <a:latin typeface="Arial" pitchFamily="34" charset="0"/>
                <a:cs typeface="Alarabiya Font" pitchFamily="2" charset="-78"/>
              </a:rPr>
              <a:t>www.cpa.org.sa</a:t>
            </a:r>
            <a:endParaRPr lang="ar-SA" sz="3000" dirty="0" smtClean="0">
              <a:solidFill>
                <a:srgbClr val="FFC000"/>
              </a:solidFill>
              <a:latin typeface="Arial" pitchFamily="34" charset="0"/>
              <a:cs typeface="Alarabiya Font" pitchFamily="2" charset="-78"/>
            </a:endParaRPr>
          </a:p>
          <a:p>
            <a:pPr lvl="6">
              <a:lnSpc>
                <a:spcPct val="90000"/>
              </a:lnSpc>
            </a:pPr>
            <a:endParaRPr lang="ar-SA" sz="2800" dirty="0" smtClean="0">
              <a:solidFill>
                <a:srgbClr val="FFC000"/>
              </a:solidFill>
              <a:latin typeface="Arial" pitchFamily="34" charset="0"/>
              <a:cs typeface="Alarabiya Font" pitchFamily="2" charset="-78"/>
            </a:endParaRPr>
          </a:p>
          <a:p>
            <a:pPr lvl="6">
              <a:lnSpc>
                <a:spcPct val="90000"/>
              </a:lnSpc>
            </a:pPr>
            <a:r>
              <a:rPr lang="ar-SA" sz="2800" dirty="0" smtClean="0">
                <a:solidFill>
                  <a:srgbClr val="FFC000"/>
                </a:solidFill>
                <a:latin typeface="Arial" pitchFamily="34" charset="0"/>
                <a:cs typeface="Alarabiya Font" pitchFamily="2" charset="-78"/>
              </a:rPr>
              <a:t>النشأة </a:t>
            </a:r>
            <a:r>
              <a:rPr lang="ar-SA" sz="2800" dirty="0">
                <a:solidFill>
                  <a:srgbClr val="FFC000"/>
                </a:solidFill>
                <a:latin typeface="Arial" pitchFamily="34" charset="0"/>
                <a:cs typeface="Alarabiya Font" pitchFamily="2" charset="-78"/>
              </a:rPr>
              <a:t>والتعريف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المادة الرابعة :أهداف </a:t>
            </a:r>
            <a:r>
              <a:rPr lang="ar-SA" sz="2800" dirty="0" smtClean="0">
                <a:solidFill>
                  <a:srgbClr val="FFC000"/>
                </a:solidFill>
                <a:latin typeface="Arial" pitchFamily="34" charset="0"/>
                <a:cs typeface="Alarabiya Font" pitchFamily="2" charset="-78"/>
              </a:rPr>
              <a:t>الجمعية</a:t>
            </a:r>
          </a:p>
          <a:p>
            <a:pPr lvl="6">
              <a:lnSpc>
                <a:spcPct val="90000"/>
              </a:lnSpc>
            </a:pPr>
            <a:r>
              <a:rPr lang="ar-SA" sz="2800" dirty="0" smtClean="0">
                <a:solidFill>
                  <a:srgbClr val="FFC000"/>
                </a:solidFill>
                <a:latin typeface="Arial" pitchFamily="34" charset="0"/>
                <a:cs typeface="Alarabiya Font" pitchFamily="2" charset="-78"/>
              </a:rPr>
              <a:t>المادة </a:t>
            </a:r>
            <a:r>
              <a:rPr lang="ar-SA" sz="2800" dirty="0">
                <a:solidFill>
                  <a:srgbClr val="FFC000"/>
                </a:solidFill>
                <a:latin typeface="Arial" pitchFamily="34" charset="0"/>
                <a:cs typeface="Alarabiya Font" pitchFamily="2" charset="-78"/>
              </a:rPr>
              <a:t>الخامسة اختصاصات الجمعية </a:t>
            </a:r>
            <a:endParaRPr lang="ar-SA" sz="2800" dirty="0" smtClean="0">
              <a:solidFill>
                <a:srgbClr val="FFC000"/>
              </a:solidFill>
              <a:latin typeface="Arial" pitchFamily="34" charset="0"/>
              <a:cs typeface="Alarabiya Font" pitchFamily="2" charset="-78"/>
            </a:endParaRPr>
          </a:p>
          <a:p>
            <a:pPr lvl="6">
              <a:lnSpc>
                <a:spcPct val="90000"/>
              </a:lnSpc>
            </a:pPr>
            <a:endParaRPr lang="ar-SA" sz="2800" dirty="0" smtClean="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1891341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الإطار القانوني والتطبيقي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179512" y="2204864"/>
            <a:ext cx="8517632" cy="4176464"/>
          </a:xfrm>
        </p:spPr>
        <p:txBody>
          <a:bodyPr>
            <a:normAutofit/>
          </a:bodyPr>
          <a:lstStyle/>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وزارة </a:t>
            </a:r>
            <a:r>
              <a:rPr lang="ar-SA" sz="3000" dirty="0">
                <a:solidFill>
                  <a:srgbClr val="FFC000"/>
                </a:solidFill>
                <a:latin typeface="Arial" pitchFamily="34" charset="0"/>
                <a:cs typeface="Alarabiya Font" pitchFamily="2" charset="-78"/>
              </a:rPr>
              <a:t>التجارة  </a:t>
            </a:r>
            <a:r>
              <a:rPr lang="en-US" sz="3000" dirty="0" smtClean="0">
                <a:solidFill>
                  <a:srgbClr val="FFC000"/>
                </a:solidFill>
                <a:latin typeface="Arial" pitchFamily="34" charset="0"/>
                <a:cs typeface="Alarabiya Font" pitchFamily="2" charset="-78"/>
              </a:rPr>
              <a:t>www.mci.gov.sa</a:t>
            </a:r>
            <a:endParaRPr lang="ar-SA" sz="3000" dirty="0" smtClean="0">
              <a:solidFill>
                <a:srgbClr val="FFC000"/>
              </a:solidFill>
              <a:latin typeface="Arial" pitchFamily="34" charset="0"/>
              <a:cs typeface="Alarabiya Font" pitchFamily="2" charset="-78"/>
            </a:endParaRPr>
          </a:p>
          <a:p>
            <a:pPr>
              <a:lnSpc>
                <a:spcPct val="90000"/>
              </a:lnSpc>
            </a:pP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التنظيم</a:t>
            </a:r>
          </a:p>
          <a:p>
            <a:pPr lvl="8">
              <a:lnSpc>
                <a:spcPct val="90000"/>
              </a:lnSpc>
            </a:pPr>
            <a:r>
              <a:rPr lang="ar-SA" sz="2600" dirty="0" smtClean="0">
                <a:solidFill>
                  <a:srgbClr val="FFC000"/>
                </a:solidFill>
                <a:latin typeface="Arial" pitchFamily="34" charset="0"/>
                <a:cs typeface="Alarabiya Font" pitchFamily="2" charset="-78"/>
              </a:rPr>
              <a:t>نظام </a:t>
            </a:r>
            <a:r>
              <a:rPr lang="ar-SA" sz="2600" dirty="0">
                <a:solidFill>
                  <a:srgbClr val="FFC000"/>
                </a:solidFill>
                <a:latin typeface="Arial" pitchFamily="34" charset="0"/>
                <a:cs typeface="Alarabiya Font" pitchFamily="2" charset="-78"/>
              </a:rPr>
              <a:t>مكافحة الغش التجاري </a:t>
            </a:r>
          </a:p>
          <a:p>
            <a:pPr lvl="8">
              <a:lnSpc>
                <a:spcPct val="90000"/>
              </a:lnSpc>
            </a:pPr>
            <a:r>
              <a:rPr lang="ar-SA" sz="2600" dirty="0" smtClean="0">
                <a:solidFill>
                  <a:srgbClr val="FFC000"/>
                </a:solidFill>
                <a:latin typeface="Arial" pitchFamily="34" charset="0"/>
                <a:cs typeface="Alarabiya Font" pitchFamily="2" charset="-78"/>
              </a:rPr>
              <a:t>اللائحة </a:t>
            </a:r>
            <a:r>
              <a:rPr lang="ar-SA" sz="2600" dirty="0">
                <a:solidFill>
                  <a:srgbClr val="FFC000"/>
                </a:solidFill>
                <a:latin typeface="Arial" pitchFamily="34" charset="0"/>
                <a:cs typeface="Alarabiya Font" pitchFamily="2" charset="-78"/>
              </a:rPr>
              <a:t>التنفيذية لنظام مكافحة الغش التجاري المادة </a:t>
            </a:r>
            <a:r>
              <a:rPr lang="ar-SA" sz="2600" dirty="0" smtClean="0">
                <a:solidFill>
                  <a:srgbClr val="FFC000"/>
                </a:solidFill>
                <a:latin typeface="Arial" pitchFamily="34" charset="0"/>
                <a:cs typeface="Alarabiya Font" pitchFamily="2" charset="-78"/>
              </a:rPr>
              <a:t>الرابعة</a:t>
            </a:r>
            <a:endParaRPr lang="ar-SA" sz="2800" dirty="0" smtClean="0">
              <a:solidFill>
                <a:srgbClr val="FFC000"/>
              </a:solidFill>
              <a:latin typeface="Arial" pitchFamily="34" charset="0"/>
              <a:cs typeface="Alarabiya Font" pitchFamily="2" charset="-78"/>
            </a:endParaRPr>
          </a:p>
        </p:txBody>
      </p:sp>
      <p:sp>
        <p:nvSpPr>
          <p:cNvPr id="5" name="مربع نص 4"/>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1372766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714372"/>
          </a:xfrm>
        </p:spPr>
        <p:txBody>
          <a:bodyPr>
            <a:noAutofit/>
          </a:bodyPr>
          <a:lstStyle/>
          <a:p>
            <a:pPr lvl="1" algn="ctr" rtl="0">
              <a:spcBef>
                <a:spcPct val="0"/>
              </a:spcBef>
            </a:pPr>
            <a:r>
              <a:rPr lang="ar-SA" sz="4800" dirty="0" smtClean="0">
                <a:solidFill>
                  <a:srgbClr val="FFC000"/>
                </a:solidFill>
                <a:cs typeface="Alarabiya Font" pitchFamily="2" charset="-78"/>
              </a:rPr>
              <a:t>الإطار القانوني والتطبيقي </a:t>
            </a:r>
            <a:endParaRPr lang="ar-SA" sz="2000" dirty="0">
              <a:solidFill>
                <a:srgbClr val="FFC000"/>
              </a:solidFill>
              <a:cs typeface="Alarabiya Font" pitchFamily="2" charset="-78"/>
            </a:endParaRPr>
          </a:p>
        </p:txBody>
      </p:sp>
      <p:sp>
        <p:nvSpPr>
          <p:cNvPr id="3" name="Content Placeholder 2"/>
          <p:cNvSpPr>
            <a:spLocks noGrp="1"/>
          </p:cNvSpPr>
          <p:nvPr>
            <p:ph idx="1"/>
          </p:nvPr>
        </p:nvSpPr>
        <p:spPr>
          <a:xfrm>
            <a:off x="285720" y="1214422"/>
            <a:ext cx="8517632" cy="4533654"/>
          </a:xfrm>
        </p:spPr>
        <p:txBody>
          <a:bodyPr>
            <a:normAutofit/>
          </a:bodyPr>
          <a:lstStyle/>
          <a:p>
            <a:pPr>
              <a:lnSpc>
                <a:spcPct val="90000"/>
              </a:lnSpc>
            </a:pPr>
            <a:r>
              <a:rPr lang="ar-SA" sz="3000" dirty="0" smtClean="0">
                <a:solidFill>
                  <a:srgbClr val="FFC000"/>
                </a:solidFill>
                <a:latin typeface="Arial" pitchFamily="34" charset="0"/>
                <a:cs typeface="Alarabiya Font" pitchFamily="2" charset="-78"/>
              </a:rPr>
              <a:t>وزارة </a:t>
            </a:r>
            <a:r>
              <a:rPr lang="ar-SA" sz="3000" dirty="0">
                <a:solidFill>
                  <a:srgbClr val="FFC000"/>
                </a:solidFill>
                <a:latin typeface="Arial" pitchFamily="34" charset="0"/>
                <a:cs typeface="Alarabiya Font" pitchFamily="2" charset="-78"/>
              </a:rPr>
              <a:t>التجارة  </a:t>
            </a:r>
            <a:r>
              <a:rPr lang="en-US" sz="3000" dirty="0" smtClean="0">
                <a:solidFill>
                  <a:srgbClr val="FFC000"/>
                </a:solidFill>
                <a:latin typeface="Arial" pitchFamily="34" charset="0"/>
                <a:cs typeface="Alarabiya Font" pitchFamily="2" charset="-78"/>
              </a:rPr>
              <a:t>www.mci.gov.sa</a:t>
            </a:r>
            <a:endParaRPr lang="ar-SA" sz="3000" dirty="0" smtClean="0">
              <a:solidFill>
                <a:srgbClr val="FFC000"/>
              </a:solidFill>
              <a:latin typeface="Arial" pitchFamily="34" charset="0"/>
              <a:cs typeface="Alarabiya Font" pitchFamily="2" charset="-78"/>
            </a:endParaRPr>
          </a:p>
          <a:p>
            <a:pPr lvl="5">
              <a:lnSpc>
                <a:spcPct val="90000"/>
              </a:lnSpc>
            </a:pPr>
            <a:r>
              <a:rPr lang="ar-SA" sz="3000" dirty="0" smtClean="0">
                <a:solidFill>
                  <a:srgbClr val="FFC000"/>
                </a:solidFill>
                <a:latin typeface="Arial" pitchFamily="34" charset="0"/>
                <a:cs typeface="Alarabiya Font" pitchFamily="2" charset="-78"/>
              </a:rPr>
              <a:t>النظام</a:t>
            </a:r>
            <a:endParaRPr lang="ar-SA" sz="3000" dirty="0">
              <a:solidFill>
                <a:srgbClr val="FFC000"/>
              </a:solidFill>
              <a:latin typeface="Arial" pitchFamily="34" charset="0"/>
              <a:cs typeface="Alarabiya Font" pitchFamily="2" charset="-78"/>
            </a:endParaRPr>
          </a:p>
          <a:p>
            <a:pPr lvl="8">
              <a:lnSpc>
                <a:spcPct val="90000"/>
              </a:lnSpc>
            </a:pPr>
            <a:r>
              <a:rPr lang="ar-SA" sz="2600" dirty="0">
                <a:solidFill>
                  <a:srgbClr val="FFC000"/>
                </a:solidFill>
                <a:latin typeface="Arial" pitchFamily="34" charset="0"/>
                <a:cs typeface="Alarabiya Font" pitchFamily="2" charset="-78"/>
              </a:rPr>
              <a:t>المادّة الأولى: المُنتَج المغشوش:</a:t>
            </a:r>
          </a:p>
          <a:p>
            <a:pPr lvl="8">
              <a:lnSpc>
                <a:spcPct val="90000"/>
              </a:lnSpc>
            </a:pPr>
            <a:r>
              <a:rPr lang="ar-SA" sz="2600" dirty="0">
                <a:solidFill>
                  <a:srgbClr val="FFC000"/>
                </a:solidFill>
                <a:latin typeface="Arial" pitchFamily="34" charset="0"/>
                <a:cs typeface="Alarabiya Font" pitchFamily="2" charset="-78"/>
              </a:rPr>
              <a:t>أ ـ كل مُنتَج دخل عليه تغيير أو عُبث به بصورةٍ ما مما أفقده شيئا من قيمته الماديّة أو المعنويّة، سواءً كان ذلك بالإنقاص أو بالتصنيع أو بغير ذلك، في ذاته أو طبيعته أو جنسه أو نوعه أو شكله أو عناصره أو صفاته أو مُتطلّباته أو خصّائصه أو مصدره أو مقداره سواءً في الوزن، أو الكيل، أو المقاس، أو العدد، أو الطاقة، أو العيار.</a:t>
            </a:r>
          </a:p>
          <a:p>
            <a:pPr lvl="8">
              <a:lnSpc>
                <a:spcPct val="90000"/>
              </a:lnSpc>
            </a:pPr>
            <a:r>
              <a:rPr lang="ar-SA" sz="2600" dirty="0" smtClean="0">
                <a:solidFill>
                  <a:srgbClr val="FFC000"/>
                </a:solidFill>
                <a:latin typeface="Arial" pitchFamily="34" charset="0"/>
                <a:cs typeface="Alarabiya Font" pitchFamily="2" charset="-78"/>
              </a:rPr>
              <a:t>ج </a:t>
            </a:r>
            <a:r>
              <a:rPr lang="ar-SA" sz="2600" dirty="0">
                <a:solidFill>
                  <a:srgbClr val="FFC000"/>
                </a:solidFill>
                <a:latin typeface="Arial" pitchFamily="34" charset="0"/>
                <a:cs typeface="Alarabiya Font" pitchFamily="2" charset="-78"/>
              </a:rPr>
              <a:t>ـ المُنتَج الفاسد: كل مُنتَج لم يعدّ صالحاً للاستغلال أو الاستعمال أو الاستهلاك وفق ما تبيّنه اللائحة.</a:t>
            </a:r>
            <a:endParaRPr lang="ar-SA" sz="2800" dirty="0" smtClean="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4265202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عنوان 4"/>
          <p:cNvSpPr>
            <a:spLocks noGrp="1"/>
          </p:cNvSpPr>
          <p:nvPr>
            <p:ph type="title"/>
          </p:nvPr>
        </p:nvSpPr>
        <p:spPr>
          <a:xfrm>
            <a:off x="500034" y="214290"/>
            <a:ext cx="8305800" cy="785818"/>
          </a:xfrm>
        </p:spPr>
        <p:txBody>
          <a:bodyPr>
            <a:normAutofit fontScale="90000"/>
          </a:bodyPr>
          <a:lstStyle/>
          <a:p>
            <a:pPr algn="ctr"/>
            <a:r>
              <a:rPr lang="ar-SA" sz="5400" dirty="0" smtClean="0">
                <a:solidFill>
                  <a:srgbClr val="FFC000"/>
                </a:solidFill>
                <a:cs typeface="Alarabiya Font" pitchFamily="2" charset="-78"/>
              </a:rPr>
              <a:t>الإطار القانوني والتطبيقي </a:t>
            </a:r>
            <a:endParaRPr lang="ar-SA" dirty="0"/>
          </a:p>
        </p:txBody>
      </p:sp>
      <p:sp>
        <p:nvSpPr>
          <p:cNvPr id="3" name="Content Placeholder 2"/>
          <p:cNvSpPr>
            <a:spLocks noGrp="1"/>
          </p:cNvSpPr>
          <p:nvPr>
            <p:ph idx="4294967295"/>
          </p:nvPr>
        </p:nvSpPr>
        <p:spPr>
          <a:xfrm>
            <a:off x="500034" y="1000125"/>
            <a:ext cx="8016904" cy="5214938"/>
          </a:xfrm>
        </p:spPr>
        <p:txBody>
          <a:bodyPr>
            <a:noAutofit/>
          </a:bodyPr>
          <a:lstStyle/>
          <a:p>
            <a:pPr>
              <a:lnSpc>
                <a:spcPct val="90000"/>
              </a:lnSpc>
            </a:pPr>
            <a:r>
              <a:rPr lang="ar-SA" sz="2800" dirty="0" smtClean="0">
                <a:solidFill>
                  <a:srgbClr val="FFC000"/>
                </a:solidFill>
                <a:latin typeface="Arial" pitchFamily="34" charset="0"/>
                <a:cs typeface="Alarabiya Font" pitchFamily="2" charset="-78"/>
              </a:rPr>
              <a:t>النظام </a:t>
            </a:r>
            <a:endParaRPr lang="ar-SA" sz="2800" dirty="0">
              <a:solidFill>
                <a:srgbClr val="FFC000"/>
              </a:solidFill>
              <a:latin typeface="Arial" pitchFamily="34" charset="0"/>
              <a:cs typeface="Alarabiya Font" pitchFamily="2" charset="-78"/>
            </a:endParaRPr>
          </a:p>
          <a:p>
            <a:pPr lvl="3">
              <a:lnSpc>
                <a:spcPct val="90000"/>
              </a:lnSpc>
            </a:pPr>
            <a:r>
              <a:rPr lang="ar-SA" sz="2800" dirty="0">
                <a:solidFill>
                  <a:srgbClr val="FFC000"/>
                </a:solidFill>
                <a:latin typeface="Arial" pitchFamily="34" charset="0"/>
                <a:cs typeface="Alarabiya Font" pitchFamily="2" charset="-78"/>
              </a:rPr>
              <a:t>المادّة الثانيّة: يُعدّ مُخالفّا لأحكام هذا النظام كل من:</a:t>
            </a:r>
          </a:p>
          <a:p>
            <a:pPr lvl="3">
              <a:lnSpc>
                <a:spcPct val="90000"/>
              </a:lnSpc>
            </a:pPr>
            <a:r>
              <a:rPr lang="ar-SA" sz="2800" dirty="0">
                <a:solidFill>
                  <a:srgbClr val="FFC000"/>
                </a:solidFill>
                <a:latin typeface="Arial" pitchFamily="34" charset="0"/>
                <a:cs typeface="Alarabiya Font" pitchFamily="2" charset="-78"/>
              </a:rPr>
              <a:t>خدع ـ أو شرع في الخداع ـ بأي طريقةٍ من الطُرّق في أحد الأمور الآتيّة:</a:t>
            </a:r>
          </a:p>
          <a:p>
            <a:pPr lvl="3">
              <a:lnSpc>
                <a:spcPct val="90000"/>
              </a:lnSpc>
            </a:pPr>
            <a:r>
              <a:rPr lang="ar-SA" sz="2800" dirty="0">
                <a:solidFill>
                  <a:srgbClr val="FFC000"/>
                </a:solidFill>
                <a:latin typeface="Arial" pitchFamily="34" charset="0"/>
                <a:cs typeface="Alarabiya Font" pitchFamily="2" charset="-78"/>
              </a:rPr>
              <a:t>أ ـ ذاتيّة المُنتَج، أو طبيعته، أو نوعه، أو عناصره، أو صفّاته الجوهريّة.</a:t>
            </a:r>
          </a:p>
          <a:p>
            <a:pPr lvl="3">
              <a:lnSpc>
                <a:spcPct val="90000"/>
              </a:lnSpc>
            </a:pPr>
            <a:r>
              <a:rPr lang="ar-SA" sz="2800" dirty="0">
                <a:solidFill>
                  <a:srgbClr val="FFC000"/>
                </a:solidFill>
                <a:latin typeface="Arial" pitchFamily="34" charset="0"/>
                <a:cs typeface="Alarabiya Font" pitchFamily="2" charset="-78"/>
              </a:rPr>
              <a:t>ب ـ مصدر المُنتَج. قدر المُنتَج، سواء في الوزن، أو الكيل، أو المقاس، أو العدد، أو الطاقة، أو العيار.</a:t>
            </a:r>
          </a:p>
          <a:p>
            <a:pPr lvl="3">
              <a:lnSpc>
                <a:spcPct val="90000"/>
              </a:lnSpc>
            </a:pPr>
            <a:r>
              <a:rPr lang="ar-SA" sz="2800" dirty="0">
                <a:solidFill>
                  <a:srgbClr val="FFC000"/>
                </a:solidFill>
                <a:latin typeface="Arial" pitchFamily="34" charset="0"/>
                <a:cs typeface="Alarabiya Font" pitchFamily="2" charset="-78"/>
              </a:rPr>
              <a:t> ج- غش ـ أو شرع ـ في غش المُنتَج.</a:t>
            </a:r>
          </a:p>
          <a:p>
            <a:pPr lvl="3">
              <a:lnSpc>
                <a:spcPct val="90000"/>
              </a:lnSpc>
            </a:pPr>
            <a:r>
              <a:rPr lang="ar-SA" sz="2800" dirty="0">
                <a:solidFill>
                  <a:srgbClr val="FFC000"/>
                </a:solidFill>
                <a:latin typeface="Arial" pitchFamily="34" charset="0"/>
                <a:cs typeface="Alarabiya Font" pitchFamily="2" charset="-78"/>
              </a:rPr>
              <a:t> باع مُنتَجا مغشوشاً، أو عرضه.</a:t>
            </a:r>
          </a:p>
          <a:p>
            <a:pPr lvl="3">
              <a:lnSpc>
                <a:spcPct val="90000"/>
              </a:lnSpc>
              <a:buNone/>
            </a:pPr>
            <a:endParaRPr lang="ar-SA" sz="2800" dirty="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3375297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714372"/>
          </a:xfrm>
        </p:spPr>
        <p:txBody>
          <a:bodyPr>
            <a:noAutofit/>
          </a:bodyPr>
          <a:lstStyle/>
          <a:p>
            <a:pPr lvl="1" algn="ctr" rtl="0">
              <a:spcBef>
                <a:spcPct val="0"/>
              </a:spcBef>
            </a:pPr>
            <a:r>
              <a:rPr lang="ar-SA" sz="4800" dirty="0" smtClean="0">
                <a:solidFill>
                  <a:srgbClr val="FFC000"/>
                </a:solidFill>
                <a:cs typeface="Alarabiya Font" pitchFamily="2" charset="-78"/>
              </a:rPr>
              <a:t>الإطار القانوني والتطبيقي </a:t>
            </a:r>
            <a:endParaRPr lang="ar-SA" sz="2000" dirty="0">
              <a:solidFill>
                <a:srgbClr val="FFC000"/>
              </a:solidFill>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
        <p:nvSpPr>
          <p:cNvPr id="5" name="عنصر نائب للمحتوى 4"/>
          <p:cNvSpPr>
            <a:spLocks noGrp="1"/>
          </p:cNvSpPr>
          <p:nvPr>
            <p:ph idx="1"/>
          </p:nvPr>
        </p:nvSpPr>
        <p:spPr>
          <a:xfrm>
            <a:off x="500034" y="1357298"/>
            <a:ext cx="8229600" cy="4389120"/>
          </a:xfrm>
        </p:spPr>
        <p:txBody>
          <a:bodyPr>
            <a:normAutofit/>
          </a:bodyPr>
          <a:lstStyle/>
          <a:p>
            <a:pPr lvl="3">
              <a:lnSpc>
                <a:spcPct val="90000"/>
              </a:lnSpc>
            </a:pPr>
            <a:r>
              <a:rPr lang="ar-SA" sz="2800" dirty="0" smtClean="0">
                <a:solidFill>
                  <a:srgbClr val="FFC000"/>
                </a:solidFill>
                <a:latin typeface="Arial" pitchFamily="34" charset="0"/>
                <a:cs typeface="Alarabiya Font" pitchFamily="2" charset="-78"/>
              </a:rPr>
              <a:t>حاز مُنتَجا مغشوشاً بقصد المتاجرة.</a:t>
            </a:r>
          </a:p>
          <a:p>
            <a:pPr lvl="3">
              <a:lnSpc>
                <a:spcPct val="90000"/>
              </a:lnSpc>
            </a:pPr>
            <a:r>
              <a:rPr lang="ar-SA" sz="2800" dirty="0" smtClean="0">
                <a:solidFill>
                  <a:srgbClr val="FFC000"/>
                </a:solidFill>
                <a:latin typeface="Arial" pitchFamily="34" charset="0"/>
                <a:cs typeface="Alarabiya Font" pitchFamily="2" charset="-78"/>
              </a:rPr>
              <a:t> صنع مُنتَجات مُخالفّة للمُواصفّات القياسيّة المُعتمُدّة، أو أنتجها أو حازها، أو باعها، أو عرضها.</a:t>
            </a:r>
          </a:p>
          <a:p>
            <a:pPr lvl="3">
              <a:lnSpc>
                <a:spcPct val="90000"/>
              </a:lnSpc>
            </a:pPr>
            <a:r>
              <a:rPr lang="ar-SA" sz="2800" dirty="0" smtClean="0">
                <a:solidFill>
                  <a:srgbClr val="FFC000"/>
                </a:solidFill>
                <a:latin typeface="Arial" pitchFamily="34" charset="0"/>
                <a:cs typeface="Alarabiya Font" pitchFamily="2" charset="-78"/>
              </a:rPr>
              <a:t>استورد عُبوّات، أو أغلفّة، أو مطبوعات تستعمل في الغشّ، أو صنعها، أو طبعها، أو حازها، أو باعها، أو عرضها.</a:t>
            </a:r>
          </a:p>
          <a:p>
            <a:pPr lvl="3">
              <a:lnSpc>
                <a:spcPct val="90000"/>
              </a:lnSpc>
            </a:pPr>
            <a:r>
              <a:rPr lang="ar-SA" sz="2800" dirty="0" smtClean="0">
                <a:solidFill>
                  <a:srgbClr val="FFC000"/>
                </a:solidFill>
                <a:latin typeface="Arial" pitchFamily="34" charset="0"/>
                <a:cs typeface="Alarabiya Font" pitchFamily="2" charset="-78"/>
              </a:rPr>
              <a:t>استورد مُنتَجّاً مغشوشاً.</a:t>
            </a:r>
          </a:p>
          <a:p>
            <a:pPr lvl="3">
              <a:lnSpc>
                <a:spcPct val="90000"/>
              </a:lnSpc>
            </a:pPr>
            <a:r>
              <a:rPr lang="ar-SA" sz="2800" dirty="0" smtClean="0">
                <a:solidFill>
                  <a:srgbClr val="FFC000"/>
                </a:solidFill>
                <a:cs typeface="Alarabiya Font" pitchFamily="2" charset="-78"/>
              </a:rPr>
              <a:t>المادّة الرابعّة</a:t>
            </a:r>
            <a:r>
              <a:rPr lang="en-US" sz="2800" dirty="0" smtClean="0">
                <a:solidFill>
                  <a:srgbClr val="FFC000"/>
                </a:solidFill>
                <a:cs typeface="Alarabiya Font" pitchFamily="2" charset="-78"/>
              </a:rPr>
              <a:t>:</a:t>
            </a:r>
          </a:p>
          <a:p>
            <a:pPr lvl="3">
              <a:lnSpc>
                <a:spcPct val="90000"/>
              </a:lnSpc>
            </a:pPr>
            <a:r>
              <a:rPr lang="ar-SA" sz="2800" dirty="0" smtClean="0">
                <a:solidFill>
                  <a:srgbClr val="FFC000"/>
                </a:solidFill>
                <a:cs typeface="Alarabiya Font" pitchFamily="2" charset="-78"/>
              </a:rPr>
              <a:t>لا يجوز </a:t>
            </a:r>
            <a:r>
              <a:rPr lang="ar-SA" sz="2800" dirty="0" err="1" smtClean="0">
                <a:solidFill>
                  <a:srgbClr val="FFC000"/>
                </a:solidFill>
                <a:cs typeface="Alarabiya Font" pitchFamily="2" charset="-78"/>
              </a:rPr>
              <a:t>اجراء</a:t>
            </a:r>
            <a:r>
              <a:rPr lang="ar-SA" sz="2800" dirty="0" smtClean="0">
                <a:solidFill>
                  <a:srgbClr val="FFC000"/>
                </a:solidFill>
                <a:cs typeface="Alarabiya Font" pitchFamily="2" charset="-78"/>
              </a:rPr>
              <a:t> تخفيضات في أسعار المُنتَجات، أو </a:t>
            </a:r>
            <a:r>
              <a:rPr lang="ar-SA" sz="2800" dirty="0" err="1" smtClean="0">
                <a:solidFill>
                  <a:srgbClr val="FFC000"/>
                </a:solidFill>
                <a:cs typeface="Alarabiya Font" pitchFamily="2" charset="-78"/>
              </a:rPr>
              <a:t>اجراء</a:t>
            </a:r>
            <a:r>
              <a:rPr lang="ar-SA" sz="2800" dirty="0" smtClean="0">
                <a:solidFill>
                  <a:srgbClr val="FFC000"/>
                </a:solidFill>
                <a:cs typeface="Alarabiya Font" pitchFamily="2" charset="-78"/>
              </a:rPr>
              <a:t> مُسابقاتٍ تجاريّةٍ بأي وسيلةٍ من الوسائل، دون الحصول على ترخيص من الوزارة</a:t>
            </a:r>
            <a:r>
              <a:rPr lang="en-US" sz="2800" dirty="0" smtClean="0">
                <a:solidFill>
                  <a:srgbClr val="FFC000"/>
                </a:solidFill>
                <a:cs typeface="Alarabiya Font" pitchFamily="2" charset="-78"/>
              </a:rPr>
              <a:t>.</a:t>
            </a:r>
          </a:p>
          <a:p>
            <a:endParaRPr lang="ar-SA" sz="2800" dirty="0"/>
          </a:p>
        </p:txBody>
      </p:sp>
    </p:spTree>
    <p:extLst>
      <p:ext uri="{BB962C8B-B14F-4D97-AF65-F5344CB8AC3E}">
        <p14:creationId xmlns:p14="http://schemas.microsoft.com/office/powerpoint/2010/main" val="4265202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الإطار القانوني والتطبيقي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212002" y="1655020"/>
            <a:ext cx="8517632" cy="4176464"/>
          </a:xfrm>
        </p:spPr>
        <p:txBody>
          <a:bodyPr>
            <a:noAutofit/>
          </a:bodyPr>
          <a:lstStyle/>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وزارة </a:t>
            </a:r>
            <a:r>
              <a:rPr lang="ar-SA" sz="3000" dirty="0">
                <a:solidFill>
                  <a:srgbClr val="FFC000"/>
                </a:solidFill>
                <a:latin typeface="Arial" pitchFamily="34" charset="0"/>
                <a:cs typeface="Alarabiya Font" pitchFamily="2" charset="-78"/>
              </a:rPr>
              <a:t>التجارة  </a:t>
            </a:r>
            <a:r>
              <a:rPr lang="en-US" sz="3000" dirty="0" smtClean="0">
                <a:solidFill>
                  <a:srgbClr val="FFC000"/>
                </a:solidFill>
                <a:latin typeface="Arial" pitchFamily="34" charset="0"/>
                <a:cs typeface="Alarabiya Font" pitchFamily="2" charset="-78"/>
              </a:rPr>
              <a:t>www.mci.gov.sa</a:t>
            </a:r>
            <a:endParaRPr lang="ar-SA" sz="3000" dirty="0" smtClean="0">
              <a:solidFill>
                <a:srgbClr val="FFC000"/>
              </a:solidFill>
              <a:latin typeface="Arial" pitchFamily="34" charset="0"/>
              <a:cs typeface="Alarabiya Font" pitchFamily="2" charset="-78"/>
            </a:endParaRPr>
          </a:p>
          <a:p>
            <a:pPr lvl="5">
              <a:lnSpc>
                <a:spcPct val="90000"/>
              </a:lnSpc>
            </a:pPr>
            <a:r>
              <a:rPr lang="ar-SA" sz="3000" dirty="0" smtClean="0">
                <a:solidFill>
                  <a:srgbClr val="FFC000"/>
                </a:solidFill>
                <a:latin typeface="Arial" pitchFamily="34" charset="0"/>
                <a:cs typeface="Alarabiya Font" pitchFamily="2" charset="-78"/>
              </a:rPr>
              <a:t>العقوبات</a:t>
            </a:r>
            <a:endParaRPr lang="ar-SA" sz="3000" dirty="0">
              <a:solidFill>
                <a:srgbClr val="FFC000"/>
              </a:solidFill>
              <a:latin typeface="Arial" pitchFamily="34" charset="0"/>
              <a:cs typeface="Alarabiya Font" pitchFamily="2" charset="-78"/>
            </a:endParaRPr>
          </a:p>
          <a:p>
            <a:pPr lvl="8">
              <a:lnSpc>
                <a:spcPct val="90000"/>
              </a:lnSpc>
            </a:pPr>
            <a:r>
              <a:rPr lang="ar-SA" sz="3000" dirty="0">
                <a:solidFill>
                  <a:srgbClr val="FFC000"/>
                </a:solidFill>
                <a:latin typeface="Arial" pitchFamily="34" charset="0"/>
                <a:cs typeface="Alarabiya Font" pitchFamily="2" charset="-78"/>
              </a:rPr>
              <a:t>المادّة السادسة عشّرة</a:t>
            </a:r>
            <a:r>
              <a:rPr lang="ar-SA" sz="3000" dirty="0" smtClean="0">
                <a:solidFill>
                  <a:srgbClr val="FFC000"/>
                </a:solidFill>
                <a:latin typeface="Arial" pitchFamily="34" charset="0"/>
                <a:cs typeface="Alarabiya Font" pitchFamily="2" charset="-78"/>
              </a:rPr>
              <a:t>:  يُعاقب </a:t>
            </a:r>
            <a:r>
              <a:rPr lang="ar-SA" sz="3000" dirty="0">
                <a:solidFill>
                  <a:srgbClr val="FFC000"/>
                </a:solidFill>
                <a:latin typeface="Arial" pitchFamily="34" charset="0"/>
                <a:cs typeface="Alarabiya Font" pitchFamily="2" charset="-78"/>
              </a:rPr>
              <a:t>بغرامةٍ لا تزيد على خمسمائة ألف ريال، أو السجن مُدّة لا تزيد على سنتين، أو بهما معاً، كل من ارتكب إحدى المُخالفّات المنصّوص عليها في المادّة (الثانيّة) من هذا النظام</a:t>
            </a: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327548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الإطار القانوني والتطبيقي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714348" y="1940772"/>
            <a:ext cx="7943848" cy="4176464"/>
          </a:xfrm>
        </p:spPr>
        <p:txBody>
          <a:bodyPr>
            <a:normAutofit/>
          </a:bodyPr>
          <a:lstStyle/>
          <a:p>
            <a:pPr>
              <a:lnSpc>
                <a:spcPct val="90000"/>
              </a:lnSpc>
            </a:pPr>
            <a:endParaRPr lang="ar-SA" sz="3000" dirty="0" smtClean="0">
              <a:solidFill>
                <a:srgbClr val="FFC000"/>
              </a:solidFill>
              <a:latin typeface="Arial" pitchFamily="34" charset="0"/>
              <a:cs typeface="Alarabiya Font" pitchFamily="2" charset="-78"/>
            </a:endParaRPr>
          </a:p>
          <a:p>
            <a:pPr>
              <a:lnSpc>
                <a:spcPct val="90000"/>
              </a:lnSpc>
            </a:pPr>
            <a:r>
              <a:rPr lang="ar-SA" sz="3000" dirty="0" smtClean="0">
                <a:solidFill>
                  <a:srgbClr val="FFC000"/>
                </a:solidFill>
                <a:latin typeface="Arial" pitchFamily="34" charset="0"/>
                <a:cs typeface="Alarabiya Font" pitchFamily="2" charset="-78"/>
              </a:rPr>
              <a:t>وزارة </a:t>
            </a:r>
            <a:r>
              <a:rPr lang="ar-SA" sz="3000" dirty="0">
                <a:solidFill>
                  <a:srgbClr val="FFC000"/>
                </a:solidFill>
                <a:latin typeface="Arial" pitchFamily="34" charset="0"/>
                <a:cs typeface="Alarabiya Font" pitchFamily="2" charset="-78"/>
              </a:rPr>
              <a:t>التجارة  </a:t>
            </a:r>
            <a:r>
              <a:rPr lang="en-US" sz="3000" dirty="0" smtClean="0">
                <a:solidFill>
                  <a:srgbClr val="FFC000"/>
                </a:solidFill>
                <a:latin typeface="Arial" pitchFamily="34" charset="0"/>
                <a:cs typeface="Alarabiya Font" pitchFamily="2" charset="-78"/>
              </a:rPr>
              <a:t>www.mci.gov.sa</a:t>
            </a:r>
            <a:endParaRPr lang="ar-SA" sz="3000" dirty="0" smtClean="0">
              <a:solidFill>
                <a:srgbClr val="FFC000"/>
              </a:solidFill>
              <a:latin typeface="Arial" pitchFamily="34" charset="0"/>
              <a:cs typeface="Alarabiya Font" pitchFamily="2" charset="-78"/>
            </a:endParaRPr>
          </a:p>
          <a:p>
            <a:pPr lvl="1">
              <a:lnSpc>
                <a:spcPct val="90000"/>
              </a:lnSpc>
            </a:pPr>
            <a:r>
              <a:rPr lang="ar-SA" sz="3000" dirty="0" smtClean="0">
                <a:solidFill>
                  <a:srgbClr val="FFC000"/>
                </a:solidFill>
                <a:latin typeface="Arial" pitchFamily="34" charset="0"/>
                <a:cs typeface="Alarabiya Font" pitchFamily="2" charset="-78"/>
              </a:rPr>
              <a:t>العقوبات</a:t>
            </a:r>
            <a:endParaRPr lang="ar-SA" sz="3000" dirty="0">
              <a:solidFill>
                <a:srgbClr val="FFC000"/>
              </a:solidFill>
              <a:latin typeface="Arial" pitchFamily="34" charset="0"/>
              <a:cs typeface="Alarabiya Font" pitchFamily="2" charset="-78"/>
            </a:endParaRPr>
          </a:p>
          <a:p>
            <a:pPr lvl="4">
              <a:lnSpc>
                <a:spcPct val="90000"/>
              </a:lnSpc>
            </a:pPr>
            <a:r>
              <a:rPr lang="ar-SA" sz="3000" dirty="0">
                <a:solidFill>
                  <a:srgbClr val="FFC000"/>
                </a:solidFill>
                <a:latin typeface="Arial" pitchFamily="34" charset="0"/>
                <a:cs typeface="Alarabiya Font" pitchFamily="2" charset="-78"/>
              </a:rPr>
              <a:t>المادّة السابعة عشّرة</a:t>
            </a:r>
            <a:r>
              <a:rPr lang="ar-SA" sz="3000" dirty="0" smtClean="0">
                <a:solidFill>
                  <a:srgbClr val="FFC000"/>
                </a:solidFill>
                <a:latin typeface="Arial" pitchFamily="34" charset="0"/>
                <a:cs typeface="Alarabiya Font" pitchFamily="2" charset="-78"/>
              </a:rPr>
              <a:t>: يُعاقب </a:t>
            </a:r>
            <a:r>
              <a:rPr lang="ar-SA" sz="3000" dirty="0">
                <a:solidFill>
                  <a:srgbClr val="FFC000"/>
                </a:solidFill>
                <a:latin typeface="Arial" pitchFamily="34" charset="0"/>
                <a:cs typeface="Alarabiya Font" pitchFamily="2" charset="-78"/>
              </a:rPr>
              <a:t>بغرامةٍ لا تزيد على خمسين ألف ريال، أو السجن مُدّة لا تزيد على ستةٍ أشهُرٍ، أو بهما معاً، كُل من ارتكب المُخالفّة المنصّوص عليها في المادّة (الرابعّة).</a:t>
            </a: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1595265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الإطار القانوني والتطبيقي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642910" y="1869334"/>
            <a:ext cx="8086724" cy="4176464"/>
          </a:xfrm>
        </p:spPr>
        <p:txBody>
          <a:bodyPr>
            <a:normAutofit/>
          </a:bodyPr>
          <a:lstStyle/>
          <a:p>
            <a:pPr>
              <a:lnSpc>
                <a:spcPct val="90000"/>
              </a:lnSpc>
            </a:pPr>
            <a:endParaRPr lang="ar-SA" sz="3200" dirty="0" smtClean="0">
              <a:solidFill>
                <a:srgbClr val="FFC000"/>
              </a:solidFill>
              <a:latin typeface="Arial" pitchFamily="34" charset="0"/>
              <a:cs typeface="Alarabiya Font" pitchFamily="2" charset="-78"/>
            </a:endParaRPr>
          </a:p>
          <a:p>
            <a:pPr>
              <a:lnSpc>
                <a:spcPct val="90000"/>
              </a:lnSpc>
            </a:pPr>
            <a:r>
              <a:rPr lang="ar-SA" sz="3200" dirty="0" smtClean="0">
                <a:solidFill>
                  <a:srgbClr val="FFC000"/>
                </a:solidFill>
                <a:latin typeface="Arial" pitchFamily="34" charset="0"/>
                <a:cs typeface="Alarabiya Font" pitchFamily="2" charset="-78"/>
              </a:rPr>
              <a:t>وزارة </a:t>
            </a:r>
            <a:r>
              <a:rPr lang="ar-SA" sz="3200" dirty="0">
                <a:solidFill>
                  <a:srgbClr val="FFC000"/>
                </a:solidFill>
                <a:latin typeface="Arial" pitchFamily="34" charset="0"/>
                <a:cs typeface="Alarabiya Font" pitchFamily="2" charset="-78"/>
              </a:rPr>
              <a:t>التجارة  </a:t>
            </a:r>
            <a:r>
              <a:rPr lang="en-US" sz="3200" dirty="0" smtClean="0">
                <a:solidFill>
                  <a:srgbClr val="FFC000"/>
                </a:solidFill>
                <a:latin typeface="Arial" pitchFamily="34" charset="0"/>
                <a:cs typeface="Alarabiya Font" pitchFamily="2" charset="-78"/>
              </a:rPr>
              <a:t>www.mci.gov.sa</a:t>
            </a:r>
            <a:endParaRPr lang="ar-SA" sz="3200" dirty="0" smtClean="0">
              <a:solidFill>
                <a:srgbClr val="FFC000"/>
              </a:solidFill>
              <a:latin typeface="Arial" pitchFamily="34" charset="0"/>
              <a:cs typeface="Alarabiya Font" pitchFamily="2" charset="-78"/>
            </a:endParaRPr>
          </a:p>
          <a:p>
            <a:pPr lvl="5">
              <a:lnSpc>
                <a:spcPct val="90000"/>
              </a:lnSpc>
            </a:pPr>
            <a:r>
              <a:rPr lang="ar-SA" sz="3200" dirty="0" smtClean="0">
                <a:solidFill>
                  <a:srgbClr val="FFC000"/>
                </a:solidFill>
                <a:latin typeface="Arial" pitchFamily="34" charset="0"/>
                <a:cs typeface="Alarabiya Font" pitchFamily="2" charset="-78"/>
              </a:rPr>
              <a:t>العقوبات</a:t>
            </a:r>
            <a:endParaRPr lang="ar-SA" sz="3200" dirty="0">
              <a:solidFill>
                <a:srgbClr val="FFC000"/>
              </a:solidFill>
              <a:latin typeface="Arial" pitchFamily="34" charset="0"/>
              <a:cs typeface="Alarabiya Font" pitchFamily="2" charset="-78"/>
            </a:endParaRPr>
          </a:p>
          <a:p>
            <a:pPr lvl="8">
              <a:lnSpc>
                <a:spcPct val="90000"/>
              </a:lnSpc>
            </a:pPr>
            <a:r>
              <a:rPr lang="ar-SA" sz="3200" dirty="0">
                <a:solidFill>
                  <a:srgbClr val="FFC000"/>
                </a:solidFill>
                <a:latin typeface="Arial" pitchFamily="34" charset="0"/>
                <a:cs typeface="Alarabiya Font" pitchFamily="2" charset="-78"/>
              </a:rPr>
              <a:t>المادّة </a:t>
            </a:r>
            <a:r>
              <a:rPr lang="ar-SA" sz="3200" dirty="0" smtClean="0">
                <a:solidFill>
                  <a:srgbClr val="FFC000"/>
                </a:solidFill>
                <a:latin typeface="Arial" pitchFamily="34" charset="0"/>
                <a:cs typeface="Alarabiya Font" pitchFamily="2" charset="-78"/>
              </a:rPr>
              <a:t>العُشّرون: يجوز </a:t>
            </a:r>
            <a:r>
              <a:rPr lang="ar-SA" sz="3200" dirty="0">
                <a:solidFill>
                  <a:srgbClr val="FFC000"/>
                </a:solidFill>
                <a:latin typeface="Arial" pitchFamily="34" charset="0"/>
                <a:cs typeface="Alarabiya Font" pitchFamily="2" charset="-78"/>
              </a:rPr>
              <a:t>الحكم بإغلاق المحل المُخالفّ مُدّة لا تتجاوز سنة في المُخالفّات المنصّوص عليها في المادّة (الثانيّة) من هذا النظام.</a:t>
            </a: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3853559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بين الغش التجاري والخداع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500034" y="2214554"/>
            <a:ext cx="8229600" cy="2880320"/>
          </a:xfrm>
        </p:spPr>
        <p:txBody>
          <a:bodyPr/>
          <a:lstStyle/>
          <a:p>
            <a:pPr>
              <a:lnSpc>
                <a:spcPct val="90000"/>
              </a:lnSpc>
              <a:buNone/>
            </a:pPr>
            <a:r>
              <a:rPr lang="ar-SA" sz="2800" dirty="0" smtClean="0">
                <a:solidFill>
                  <a:srgbClr val="FFC000"/>
                </a:solidFill>
                <a:latin typeface="Arial" pitchFamily="34" charset="0"/>
                <a:cs typeface="Alarabiya Font" pitchFamily="2" charset="-78"/>
              </a:rPr>
              <a:t>الخداع التسويقي</a:t>
            </a:r>
          </a:p>
          <a:p>
            <a:pPr marL="393192" lvl="1" indent="0" algn="just">
              <a:lnSpc>
                <a:spcPct val="90000"/>
              </a:lnSpc>
              <a:buNone/>
            </a:pPr>
            <a:r>
              <a:rPr lang="ar-SA" sz="2800" dirty="0" smtClean="0">
                <a:solidFill>
                  <a:srgbClr val="FFC000"/>
                </a:solidFill>
                <a:cs typeface="Alarabiya Font" pitchFamily="2" charset="-78"/>
              </a:rPr>
              <a:t>أي </a:t>
            </a:r>
            <a:r>
              <a:rPr lang="ar-SA" sz="2800" dirty="0">
                <a:solidFill>
                  <a:srgbClr val="FFC000"/>
                </a:solidFill>
                <a:cs typeface="Alarabiya Font" pitchFamily="2" charset="-78"/>
              </a:rPr>
              <a:t>ممارسة تسويقية يترتب عليها تكوين انطباع أو اعتقاد أو تقدير (حكم) شخصي خاطئ لدى المستهلك (العميل) فيما يتعلق بالشيء موضع التسويق(المنتج) و/أو ما يرتبط له من عناصر الأخرى للمزيج التسويقي من سعر و ترويج ومكان (توزيع) </a:t>
            </a:r>
            <a:r>
              <a:rPr lang="ar-SA" sz="2800" dirty="0" smtClean="0">
                <a:solidFill>
                  <a:srgbClr val="FFC000"/>
                </a:solidFill>
                <a:cs typeface="Alarabiya Font" pitchFamily="2" charset="-78"/>
              </a:rPr>
              <a:t>. وغالبا </a:t>
            </a:r>
            <a:r>
              <a:rPr lang="ar-SA" sz="2800" dirty="0">
                <a:solidFill>
                  <a:srgbClr val="FFC000"/>
                </a:solidFill>
                <a:cs typeface="Alarabiya Font" pitchFamily="2" charset="-78"/>
              </a:rPr>
              <a:t>ما يقترن ذلك بنية المسوق في الخداع والتضليل، بحيث ينتج عنه اتخاذ قرار شرائي غير سليم يلحق الضرر بالمستهلك. </a:t>
            </a:r>
          </a:p>
          <a:p>
            <a:pPr lvl="1">
              <a:lnSpc>
                <a:spcPct val="90000"/>
              </a:lnSpc>
              <a:buFont typeface="Arial" pitchFamily="34" charset="0"/>
              <a:buChar char="•"/>
            </a:pPr>
            <a:endParaRPr lang="ar-SA" dirty="0" smtClean="0">
              <a:solidFill>
                <a:srgbClr val="FFC000"/>
              </a:solidFill>
              <a:cs typeface="Alarabiya Font" pitchFamily="2" charset="-78"/>
            </a:endParaRPr>
          </a:p>
          <a:p>
            <a:pPr lvl="1">
              <a:lnSpc>
                <a:spcPct val="90000"/>
              </a:lnSpc>
              <a:buNone/>
            </a:pPr>
            <a:endParaRPr lang="ar-SA" dirty="0">
              <a:solidFill>
                <a:srgbClr val="FFC000"/>
              </a:solidFill>
              <a:cs typeface="Alarabiya Font" pitchFamily="2" charset="-78"/>
            </a:endParaRPr>
          </a:p>
        </p:txBody>
      </p:sp>
      <p:sp>
        <p:nvSpPr>
          <p:cNvPr id="5" name="مربع نص 4"/>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460516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الإطار القانوني والتطبيقي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428596" y="1797896"/>
            <a:ext cx="8089036" cy="4176464"/>
          </a:xfrm>
        </p:spPr>
        <p:txBody>
          <a:bodyPr>
            <a:normAutofit/>
          </a:bodyPr>
          <a:lstStyle/>
          <a:p>
            <a:pPr>
              <a:lnSpc>
                <a:spcPct val="90000"/>
              </a:lnSpc>
            </a:pPr>
            <a:r>
              <a:rPr lang="ar-SA" dirty="0" err="1" smtClean="0">
                <a:solidFill>
                  <a:srgbClr val="FFC000"/>
                </a:solidFill>
                <a:latin typeface="Arial" pitchFamily="34" charset="0"/>
                <a:cs typeface="Alarabiya Font" pitchFamily="2" charset="-78"/>
              </a:rPr>
              <a:t>اجراءات</a:t>
            </a:r>
            <a:r>
              <a:rPr lang="ar-SA" dirty="0" smtClean="0">
                <a:solidFill>
                  <a:srgbClr val="FFC000"/>
                </a:solidFill>
                <a:latin typeface="Arial" pitchFamily="34" charset="0"/>
                <a:cs typeface="Alarabiya Font" pitchFamily="2" charset="-78"/>
              </a:rPr>
              <a:t> </a:t>
            </a:r>
            <a:r>
              <a:rPr lang="ar-SA" dirty="0">
                <a:solidFill>
                  <a:srgbClr val="FFC000"/>
                </a:solidFill>
                <a:latin typeface="Arial" pitchFamily="34" charset="0"/>
                <a:cs typeface="Alarabiya Font" pitchFamily="2" charset="-78"/>
              </a:rPr>
              <a:t>تقديم البلاغ </a:t>
            </a:r>
            <a:r>
              <a:rPr lang="en-US" dirty="0">
                <a:solidFill>
                  <a:srgbClr val="FFC000"/>
                </a:solidFill>
                <a:latin typeface="Arial" pitchFamily="34" charset="0"/>
                <a:cs typeface="Alarabiya Font" pitchFamily="2" charset="-78"/>
              </a:rPr>
              <a:t>http://www.mci.gov.sa</a:t>
            </a:r>
            <a:r>
              <a:rPr lang="en-US" dirty="0" smtClean="0">
                <a:solidFill>
                  <a:srgbClr val="FFC000"/>
                </a:solidFill>
                <a:latin typeface="Arial" pitchFamily="34" charset="0"/>
                <a:cs typeface="Alarabiya Font" pitchFamily="2" charset="-78"/>
              </a:rPr>
              <a:t>/</a:t>
            </a:r>
            <a:endParaRPr lang="ar-SA" dirty="0" smtClean="0">
              <a:solidFill>
                <a:srgbClr val="FFC000"/>
              </a:solidFill>
              <a:latin typeface="Arial" pitchFamily="34" charset="0"/>
              <a:cs typeface="Alarabiya Font" pitchFamily="2" charset="-78"/>
            </a:endParaRPr>
          </a:p>
          <a:p>
            <a:pPr lvl="8">
              <a:lnSpc>
                <a:spcPct val="90000"/>
              </a:lnSpc>
            </a:pPr>
            <a:r>
              <a:rPr lang="ar-SA" sz="2600" dirty="0" smtClean="0">
                <a:solidFill>
                  <a:srgbClr val="FFC000"/>
                </a:solidFill>
                <a:latin typeface="Arial" pitchFamily="34" charset="0"/>
                <a:cs typeface="Alarabiya Font" pitchFamily="2" charset="-78"/>
              </a:rPr>
              <a:t>المادّة </a:t>
            </a:r>
            <a:r>
              <a:rPr lang="ar-SA" sz="2600" dirty="0">
                <a:solidFill>
                  <a:srgbClr val="FFC000"/>
                </a:solidFill>
                <a:latin typeface="Arial" pitchFamily="34" charset="0"/>
                <a:cs typeface="Alarabiya Font" pitchFamily="2" charset="-78"/>
              </a:rPr>
              <a:t>الثانيّة </a:t>
            </a:r>
            <a:r>
              <a:rPr lang="ar-SA" sz="2600" dirty="0" smtClean="0">
                <a:solidFill>
                  <a:srgbClr val="FFC000"/>
                </a:solidFill>
                <a:latin typeface="Arial" pitchFamily="34" charset="0"/>
                <a:cs typeface="Alarabiya Font" pitchFamily="2" charset="-78"/>
              </a:rPr>
              <a:t>والعُشّرون: يلتزم </a:t>
            </a:r>
            <a:r>
              <a:rPr lang="ar-SA" sz="2600" dirty="0">
                <a:solidFill>
                  <a:srgbClr val="FFC000"/>
                </a:solidFill>
                <a:latin typeface="Arial" pitchFamily="34" charset="0"/>
                <a:cs typeface="Alarabiya Font" pitchFamily="2" charset="-78"/>
              </a:rPr>
              <a:t>المُخالفّ بسحب المُنتَج المغشوش وإعادة قيمته إلى المُشتري وذلك وفق الشُروط والاجراءات التي تحدّدها </a:t>
            </a:r>
            <a:r>
              <a:rPr lang="ar-SA" sz="2600" dirty="0" smtClean="0">
                <a:solidFill>
                  <a:srgbClr val="FFC000"/>
                </a:solidFill>
                <a:latin typeface="Arial" pitchFamily="34" charset="0"/>
                <a:cs typeface="Alarabiya Font" pitchFamily="2" charset="-78"/>
              </a:rPr>
              <a:t>اللائحة.</a:t>
            </a:r>
          </a:p>
          <a:p>
            <a:pPr lvl="8">
              <a:lnSpc>
                <a:spcPct val="90000"/>
              </a:lnSpc>
            </a:pPr>
            <a:r>
              <a:rPr lang="ar-SA" sz="2600" dirty="0" smtClean="0">
                <a:solidFill>
                  <a:srgbClr val="FFC000"/>
                </a:solidFill>
                <a:cs typeface="Alarabiya Font" pitchFamily="2" charset="-78"/>
              </a:rPr>
              <a:t>المادّة </a:t>
            </a:r>
            <a:r>
              <a:rPr lang="ar-SA" sz="2600" dirty="0">
                <a:solidFill>
                  <a:srgbClr val="FFC000"/>
                </a:solidFill>
                <a:cs typeface="Alarabiya Font" pitchFamily="2" charset="-78"/>
              </a:rPr>
              <a:t>الحاديّة عشّرة</a:t>
            </a:r>
            <a:r>
              <a:rPr lang="en-US" sz="2600" dirty="0" smtClean="0">
                <a:solidFill>
                  <a:srgbClr val="FFC000"/>
                </a:solidFill>
                <a:cs typeface="Alarabiya Font" pitchFamily="2" charset="-78"/>
              </a:rPr>
              <a:t>:</a:t>
            </a:r>
            <a:endParaRPr lang="en-US" sz="2600" dirty="0">
              <a:solidFill>
                <a:srgbClr val="FFC000"/>
              </a:solidFill>
              <a:cs typeface="Alarabiya Font" pitchFamily="2" charset="-78"/>
            </a:endParaRPr>
          </a:p>
          <a:p>
            <a:pPr lvl="8">
              <a:lnSpc>
                <a:spcPct val="90000"/>
              </a:lnSpc>
            </a:pPr>
            <a:r>
              <a:rPr lang="ar-SA" sz="2600" dirty="0" smtClean="0">
                <a:solidFill>
                  <a:srgbClr val="FFC000"/>
                </a:solidFill>
                <a:cs typeface="Alarabiya Font" pitchFamily="2" charset="-78"/>
              </a:rPr>
              <a:t>تُمنح </a:t>
            </a:r>
            <a:r>
              <a:rPr lang="ar-SA" sz="2600" dirty="0">
                <a:solidFill>
                  <a:srgbClr val="FFC000"/>
                </a:solidFill>
                <a:cs typeface="Alarabiya Font" pitchFamily="2" charset="-78"/>
              </a:rPr>
              <a:t>مكافآتٌ تشجيعيّةٌ بنسبةٍ لا تزيد عن (25%) من مقدار الغرامة المُستحصّلة لمن يساعد ـ من غير الموظّفين المُشار اليهم في المادّة (الخامسة) من هذا النظام ـ في الكشف عن حالات الغش التجاري التي تؤدي إلى ضبط المُخالفّين وإدانتهم، وفقاً لما تحدّده اللائحة</a:t>
            </a:r>
            <a:endParaRPr lang="en-US" sz="2600" dirty="0">
              <a:solidFill>
                <a:srgbClr val="FFC000"/>
              </a:solidFill>
              <a:cs typeface="Alarabiya Font" pitchFamily="2" charset="-78"/>
            </a:endParaRPr>
          </a:p>
          <a:p>
            <a:pPr lvl="8">
              <a:lnSpc>
                <a:spcPct val="90000"/>
              </a:lnSpc>
            </a:pPr>
            <a:endParaRPr lang="ar-SA" sz="2600" dirty="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865722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857256"/>
          </a:xfrm>
        </p:spPr>
        <p:txBody>
          <a:bodyPr>
            <a:normAutofit/>
          </a:bodyPr>
          <a:lstStyle/>
          <a:p>
            <a:pPr lvl="1" algn="ctr" rtl="0">
              <a:spcBef>
                <a:spcPct val="0"/>
              </a:spcBef>
            </a:pPr>
            <a:r>
              <a:rPr lang="ar-SA" sz="4400" dirty="0" smtClean="0">
                <a:solidFill>
                  <a:srgbClr val="FFC000"/>
                </a:solidFill>
                <a:cs typeface="Alarabiya Font" pitchFamily="2" charset="-78"/>
              </a:rPr>
              <a:t>الإطار القانوني والتطبيقي </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212002" y="1509294"/>
            <a:ext cx="8517632" cy="4536504"/>
          </a:xfrm>
        </p:spPr>
        <p:txBody>
          <a:bodyPr>
            <a:normAutofit lnSpcReduction="10000"/>
          </a:bodyPr>
          <a:lstStyle/>
          <a:p>
            <a:pPr>
              <a:lnSpc>
                <a:spcPct val="90000"/>
              </a:lnSpc>
            </a:pPr>
            <a:r>
              <a:rPr lang="ar-SA" sz="3000" dirty="0" smtClean="0">
                <a:solidFill>
                  <a:srgbClr val="FFC000"/>
                </a:solidFill>
                <a:latin typeface="Arial" pitchFamily="34" charset="0"/>
                <a:cs typeface="Alarabiya Font" pitchFamily="2" charset="-78"/>
              </a:rPr>
              <a:t>إجراءات </a:t>
            </a:r>
            <a:r>
              <a:rPr lang="ar-SA" sz="3000" dirty="0">
                <a:solidFill>
                  <a:srgbClr val="FFC000"/>
                </a:solidFill>
                <a:latin typeface="Arial" pitchFamily="34" charset="0"/>
                <a:cs typeface="Alarabiya Font" pitchFamily="2" charset="-78"/>
              </a:rPr>
              <a:t>تقديم البلاغ </a:t>
            </a:r>
            <a:r>
              <a:rPr lang="en-US" sz="3000" dirty="0">
                <a:solidFill>
                  <a:srgbClr val="FFC000"/>
                </a:solidFill>
                <a:latin typeface="Arial" pitchFamily="34" charset="0"/>
                <a:cs typeface="Alarabiya Font" pitchFamily="2" charset="-78"/>
                <a:hlinkClick r:id="rId2"/>
              </a:rPr>
              <a:t>http://</a:t>
            </a:r>
            <a:r>
              <a:rPr lang="en-US" sz="3000" dirty="0" smtClean="0">
                <a:solidFill>
                  <a:srgbClr val="FFC000"/>
                </a:solidFill>
                <a:latin typeface="Arial" pitchFamily="34" charset="0"/>
                <a:cs typeface="Alarabiya Font" pitchFamily="2" charset="-78"/>
                <a:hlinkClick r:id="rId2"/>
              </a:rPr>
              <a:t>www.mci.gov.sa/</a:t>
            </a:r>
            <a:endParaRPr lang="en-US" sz="3000" dirty="0" smtClean="0">
              <a:solidFill>
                <a:srgbClr val="FFC000"/>
              </a:solidFill>
              <a:latin typeface="Arial" pitchFamily="34" charset="0"/>
              <a:cs typeface="Alarabiya Font" pitchFamily="2" charset="-78"/>
            </a:endParaRPr>
          </a:p>
          <a:p>
            <a:pPr>
              <a:lnSpc>
                <a:spcPct val="90000"/>
              </a:lnSpc>
            </a:pPr>
            <a:r>
              <a:rPr lang="ar-SA" sz="2600" dirty="0" smtClean="0">
                <a:solidFill>
                  <a:srgbClr val="FFC000"/>
                </a:solidFill>
                <a:latin typeface="Arial" pitchFamily="34" charset="0"/>
                <a:cs typeface="Alarabiya Font" pitchFamily="2" charset="-78"/>
              </a:rPr>
              <a:t>أ‌- </a:t>
            </a:r>
            <a:r>
              <a:rPr lang="ar-SA" sz="2600" dirty="0">
                <a:solidFill>
                  <a:srgbClr val="FFC000"/>
                </a:solidFill>
                <a:latin typeface="Arial" pitchFamily="34" charset="0"/>
                <a:cs typeface="Alarabiya Font" pitchFamily="2" charset="-78"/>
              </a:rPr>
              <a:t>لمن أصابه ضرّر حقّ طلب التعويض أمام الجهة </a:t>
            </a:r>
            <a:r>
              <a:rPr lang="ar-SA" sz="2600" dirty="0" smtClean="0">
                <a:solidFill>
                  <a:srgbClr val="FFC000"/>
                </a:solidFill>
                <a:latin typeface="Arial" pitchFamily="34" charset="0"/>
                <a:cs typeface="Alarabiya Font" pitchFamily="2" charset="-78"/>
              </a:rPr>
              <a:t>القضائيّة.</a:t>
            </a:r>
          </a:p>
          <a:p>
            <a:pPr>
              <a:lnSpc>
                <a:spcPct val="90000"/>
              </a:lnSpc>
            </a:pPr>
            <a:endParaRPr lang="ar-SA" sz="1100" dirty="0">
              <a:solidFill>
                <a:srgbClr val="FFC000"/>
              </a:solidFill>
              <a:latin typeface="Arial" pitchFamily="34" charset="0"/>
              <a:cs typeface="Alarabiya Font" pitchFamily="2" charset="-78"/>
            </a:endParaRPr>
          </a:p>
          <a:p>
            <a:pPr>
              <a:lnSpc>
                <a:spcPct val="90000"/>
              </a:lnSpc>
            </a:pPr>
            <a:r>
              <a:rPr lang="ar-SA" sz="2600" dirty="0" smtClean="0">
                <a:solidFill>
                  <a:srgbClr val="FFC000"/>
                </a:solidFill>
                <a:latin typeface="Arial" pitchFamily="34" charset="0"/>
                <a:cs typeface="Alarabiya Font" pitchFamily="2" charset="-78"/>
              </a:rPr>
              <a:t>ب‌- </a:t>
            </a:r>
            <a:r>
              <a:rPr lang="ar-SA" sz="2600" dirty="0">
                <a:solidFill>
                  <a:srgbClr val="FFC000"/>
                </a:solidFill>
                <a:latin typeface="Arial" pitchFamily="34" charset="0"/>
                <a:cs typeface="Alarabiya Font" pitchFamily="2" charset="-78"/>
              </a:rPr>
              <a:t>يُقدّم طلب إعادة قيمة المُنتَج المغشوش لجهة الضبط المُختصّة خلال مُدّة لا تتجاوز (30) يوماً من تاريخ الشراء ما لم ينصّ الاتفاق أو التزامات البائع أو اكتشاف العيب مُدّة </a:t>
            </a:r>
            <a:r>
              <a:rPr lang="ar-SA" sz="2600" dirty="0" smtClean="0">
                <a:solidFill>
                  <a:srgbClr val="FFC000"/>
                </a:solidFill>
                <a:latin typeface="Arial" pitchFamily="34" charset="0"/>
                <a:cs typeface="Alarabiya Font" pitchFamily="2" charset="-78"/>
              </a:rPr>
              <a:t>أطول</a:t>
            </a:r>
          </a:p>
          <a:p>
            <a:pPr>
              <a:lnSpc>
                <a:spcPct val="90000"/>
              </a:lnSpc>
              <a:buNone/>
            </a:pPr>
            <a:endParaRPr lang="ar-SA" sz="1100" dirty="0" smtClean="0">
              <a:solidFill>
                <a:srgbClr val="FFC000"/>
              </a:solidFill>
              <a:latin typeface="Arial" pitchFamily="34" charset="0"/>
              <a:cs typeface="Alarabiya Font" pitchFamily="2" charset="-78"/>
            </a:endParaRPr>
          </a:p>
          <a:p>
            <a:pPr>
              <a:lnSpc>
                <a:spcPct val="90000"/>
              </a:lnSpc>
            </a:pPr>
            <a:r>
              <a:rPr lang="ar-SA" sz="2600" dirty="0" smtClean="0">
                <a:solidFill>
                  <a:srgbClr val="FFC000"/>
                </a:solidFill>
                <a:latin typeface="Arial" pitchFamily="34" charset="0"/>
                <a:cs typeface="Alarabiya Font" pitchFamily="2" charset="-78"/>
              </a:rPr>
              <a:t>ج </a:t>
            </a:r>
            <a:r>
              <a:rPr lang="ar-SA" sz="2600" dirty="0">
                <a:solidFill>
                  <a:srgbClr val="FFC000"/>
                </a:solidFill>
                <a:latin typeface="Arial" pitchFamily="34" charset="0"/>
                <a:cs typeface="Alarabiya Font" pitchFamily="2" charset="-78"/>
              </a:rPr>
              <a:t>– للمشتري طلب إعادة قيمة المُنتَج المغشوش وفق الشُروط </a:t>
            </a:r>
            <a:r>
              <a:rPr lang="ar-SA" sz="2600" dirty="0" smtClean="0">
                <a:solidFill>
                  <a:srgbClr val="FFC000"/>
                </a:solidFill>
                <a:latin typeface="Arial" pitchFamily="34" charset="0"/>
                <a:cs typeface="Alarabiya Font" pitchFamily="2" charset="-78"/>
              </a:rPr>
              <a:t>التالّية:</a:t>
            </a:r>
          </a:p>
          <a:p>
            <a:pPr>
              <a:lnSpc>
                <a:spcPct val="90000"/>
              </a:lnSpc>
              <a:buFontTx/>
              <a:buChar char="-"/>
            </a:pPr>
            <a:r>
              <a:rPr lang="ar-SA" sz="2600" dirty="0" smtClean="0">
                <a:solidFill>
                  <a:srgbClr val="FFC000"/>
                </a:solidFill>
                <a:latin typeface="Arial" pitchFamily="34" charset="0"/>
                <a:cs typeface="Alarabiya Font" pitchFamily="2" charset="-78"/>
              </a:rPr>
              <a:t>أن </a:t>
            </a:r>
            <a:r>
              <a:rPr lang="ar-SA" sz="2600" dirty="0">
                <a:solidFill>
                  <a:srgbClr val="FFC000"/>
                </a:solidFill>
                <a:latin typeface="Arial" pitchFamily="34" charset="0"/>
                <a:cs typeface="Alarabiya Font" pitchFamily="2" charset="-78"/>
              </a:rPr>
              <a:t>لا يكون غش المُنتَج بسبب يعود للمشتري سواءً في النقل أو التخزين أو سوء الاستخدام</a:t>
            </a:r>
            <a:r>
              <a:rPr lang="ar-SA" sz="2600" dirty="0" smtClean="0">
                <a:solidFill>
                  <a:srgbClr val="FFC000"/>
                </a:solidFill>
                <a:latin typeface="Arial" pitchFamily="34" charset="0"/>
                <a:cs typeface="Alarabiya Font" pitchFamily="2" charset="-78"/>
              </a:rPr>
              <a:t>.</a:t>
            </a:r>
          </a:p>
          <a:p>
            <a:pPr>
              <a:lnSpc>
                <a:spcPct val="90000"/>
              </a:lnSpc>
              <a:buFontTx/>
              <a:buChar char="-"/>
            </a:pPr>
            <a:r>
              <a:rPr lang="ar-SA" sz="2600" dirty="0" smtClean="0">
                <a:solidFill>
                  <a:srgbClr val="FFC000"/>
                </a:solidFill>
                <a:latin typeface="Arial" pitchFamily="34" charset="0"/>
                <a:cs typeface="Alarabiya Font" pitchFamily="2" charset="-78"/>
              </a:rPr>
              <a:t> </a:t>
            </a:r>
            <a:r>
              <a:rPr lang="ar-SA" sz="2600" dirty="0">
                <a:solidFill>
                  <a:srgbClr val="FFC000"/>
                </a:solidFill>
                <a:latin typeface="Arial" pitchFamily="34" charset="0"/>
                <a:cs typeface="Alarabiya Font" pitchFamily="2" charset="-78"/>
              </a:rPr>
              <a:t>تقديم أصل فاتورة الشراء أو سند البيع أو إقرّار المُخالفّ ببيع ذلك </a:t>
            </a:r>
            <a:r>
              <a:rPr lang="ar-SA" sz="2600" dirty="0" smtClean="0">
                <a:solidFill>
                  <a:srgbClr val="FFC000"/>
                </a:solidFill>
                <a:latin typeface="Arial" pitchFamily="34" charset="0"/>
                <a:cs typeface="Alarabiya Font" pitchFamily="2" charset="-78"/>
              </a:rPr>
              <a:t>المُنتَج.</a:t>
            </a:r>
          </a:p>
          <a:p>
            <a:pPr>
              <a:lnSpc>
                <a:spcPct val="90000"/>
              </a:lnSpc>
              <a:buFontTx/>
              <a:buChar char="-"/>
            </a:pPr>
            <a:r>
              <a:rPr lang="ar-SA" sz="2600" dirty="0" smtClean="0">
                <a:solidFill>
                  <a:srgbClr val="FFC000"/>
                </a:solidFill>
                <a:latin typeface="Arial" pitchFamily="34" charset="0"/>
                <a:cs typeface="Alarabiya Font" pitchFamily="2" charset="-78"/>
              </a:rPr>
              <a:t>تُعاد </a:t>
            </a:r>
            <a:r>
              <a:rPr lang="ar-SA" sz="2600" dirty="0">
                <a:solidFill>
                  <a:srgbClr val="FFC000"/>
                </a:solidFill>
                <a:latin typeface="Arial" pitchFamily="34" charset="0"/>
                <a:cs typeface="Alarabiya Font" pitchFamily="2" charset="-78"/>
              </a:rPr>
              <a:t>قيمة المُنتَج المغشوش للمشتري في مُدّة لا تتجاوز (15) خمسّة عشّر يوماً من طلبها.</a:t>
            </a:r>
          </a:p>
          <a:p>
            <a:pPr lvl="8">
              <a:lnSpc>
                <a:spcPct val="90000"/>
              </a:lnSpc>
            </a:pPr>
            <a:endParaRPr lang="ar-SA" sz="2600" dirty="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39824095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10898"/>
          </a:xfrm>
        </p:spPr>
        <p:txBody>
          <a:bodyPr>
            <a:normAutofit/>
          </a:bodyPr>
          <a:lstStyle/>
          <a:p>
            <a:pPr lvl="1" algn="ctr" rtl="0">
              <a:spcBef>
                <a:spcPct val="0"/>
              </a:spcBef>
            </a:pPr>
            <a:r>
              <a:rPr lang="ar-SA" sz="4400" dirty="0" smtClean="0">
                <a:solidFill>
                  <a:srgbClr val="FFC000"/>
                </a:solidFill>
                <a:cs typeface="Alarabiya Font" pitchFamily="2" charset="-78"/>
              </a:rPr>
              <a:t>بناء على ماذكر كيف تحمي نفسك</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285720" y="1071546"/>
            <a:ext cx="8517632" cy="4968552"/>
          </a:xfrm>
        </p:spPr>
        <p:txBody>
          <a:bodyPr>
            <a:noAutofit/>
          </a:bodyPr>
          <a:lstStyle/>
          <a:p>
            <a:pPr>
              <a:lnSpc>
                <a:spcPct val="90000"/>
              </a:lnSpc>
            </a:pPr>
            <a:r>
              <a:rPr lang="ar-SA" sz="2400" dirty="0" smtClean="0">
                <a:solidFill>
                  <a:srgbClr val="FFC000"/>
                </a:solidFill>
                <a:latin typeface="Arial" pitchFamily="34" charset="0"/>
                <a:cs typeface="Alarabiya Font" pitchFamily="2" charset="-78"/>
              </a:rPr>
              <a:t>تأكد </a:t>
            </a:r>
            <a:r>
              <a:rPr lang="ar-SA" sz="2400" dirty="0">
                <a:solidFill>
                  <a:srgbClr val="FFC000"/>
                </a:solidFill>
                <a:latin typeface="Arial" pitchFamily="34" charset="0"/>
                <a:cs typeface="Alarabiya Font" pitchFamily="2" charset="-78"/>
              </a:rPr>
              <a:t>من حقك في إرجاع السلعة أو استبدالها أو إصلاحها ، ومعرفة الضمان</a:t>
            </a:r>
          </a:p>
          <a:p>
            <a:pPr>
              <a:lnSpc>
                <a:spcPct val="90000"/>
              </a:lnSpc>
            </a:pPr>
            <a:r>
              <a:rPr lang="ar-SA" sz="2400" dirty="0" smtClean="0">
                <a:solidFill>
                  <a:srgbClr val="FFC000"/>
                </a:solidFill>
                <a:latin typeface="Arial" pitchFamily="34" charset="0"/>
                <a:cs typeface="Alarabiya Font" pitchFamily="2" charset="-78"/>
              </a:rPr>
              <a:t>قم </a:t>
            </a:r>
            <a:r>
              <a:rPr lang="ar-SA" sz="2400" dirty="0">
                <a:solidFill>
                  <a:srgbClr val="FFC000"/>
                </a:solidFill>
                <a:latin typeface="Arial" pitchFamily="34" charset="0"/>
                <a:cs typeface="Alarabiya Font" pitchFamily="2" charset="-78"/>
              </a:rPr>
              <a:t>بقراءة بطاقات البيان الموجودة على السلعة بصفة عامة وعلى وجه الخصوص الغذاء والدواء والأجهزة الكهربائية.</a:t>
            </a:r>
          </a:p>
          <a:p>
            <a:pPr>
              <a:lnSpc>
                <a:spcPct val="90000"/>
              </a:lnSpc>
            </a:pPr>
            <a:r>
              <a:rPr lang="ar-SA" sz="2400" dirty="0" smtClean="0">
                <a:solidFill>
                  <a:srgbClr val="FFC000"/>
                </a:solidFill>
                <a:latin typeface="Arial" pitchFamily="34" charset="0"/>
                <a:cs typeface="Alarabiya Font" pitchFamily="2" charset="-78"/>
              </a:rPr>
              <a:t>قم </a:t>
            </a:r>
            <a:r>
              <a:rPr lang="ar-SA" sz="2400" dirty="0">
                <a:solidFill>
                  <a:srgbClr val="FFC000"/>
                </a:solidFill>
                <a:latin typeface="Arial" pitchFamily="34" charset="0"/>
                <a:cs typeface="Alarabiya Font" pitchFamily="2" charset="-78"/>
              </a:rPr>
              <a:t>بقراءة العقود والضمانات واحتفظ بها مع فواتير الشراء</a:t>
            </a:r>
          </a:p>
          <a:p>
            <a:pPr>
              <a:lnSpc>
                <a:spcPct val="90000"/>
              </a:lnSpc>
            </a:pPr>
            <a:r>
              <a:rPr lang="ar-SA" sz="2400" dirty="0" smtClean="0">
                <a:solidFill>
                  <a:srgbClr val="FFC000"/>
                </a:solidFill>
                <a:latin typeface="Arial" pitchFamily="34" charset="0"/>
                <a:cs typeface="Alarabiya Font" pitchFamily="2" charset="-78"/>
              </a:rPr>
              <a:t>قارن </a:t>
            </a:r>
            <a:r>
              <a:rPr lang="ar-SA" sz="2400" dirty="0">
                <a:solidFill>
                  <a:srgbClr val="FFC000"/>
                </a:solidFill>
                <a:latin typeface="Arial" pitchFamily="34" charset="0"/>
                <a:cs typeface="Alarabiya Font" pitchFamily="2" charset="-78"/>
              </a:rPr>
              <a:t>وتأكد من الأوزان والأطوال والأحجام فأنت تدفع ثمن الوحدة وليس حجم العبوة </a:t>
            </a:r>
          </a:p>
          <a:p>
            <a:pPr>
              <a:lnSpc>
                <a:spcPct val="90000"/>
              </a:lnSpc>
            </a:pPr>
            <a:r>
              <a:rPr lang="ar-SA" sz="2400" dirty="0" smtClean="0">
                <a:solidFill>
                  <a:srgbClr val="FFC000"/>
                </a:solidFill>
                <a:latin typeface="Arial" pitchFamily="34" charset="0"/>
                <a:cs typeface="Alarabiya Font" pitchFamily="2" charset="-78"/>
              </a:rPr>
              <a:t>أجعل </a:t>
            </a:r>
            <a:r>
              <a:rPr lang="ar-SA" sz="2400" dirty="0">
                <a:solidFill>
                  <a:srgbClr val="FFC000"/>
                </a:solidFill>
                <a:latin typeface="Arial" pitchFamily="34" charset="0"/>
                <a:cs typeface="Alarabiya Font" pitchFamily="2" charset="-78"/>
              </a:rPr>
              <a:t>الجودة والسلامة هدفك من الشراء</a:t>
            </a:r>
          </a:p>
          <a:p>
            <a:pPr>
              <a:lnSpc>
                <a:spcPct val="90000"/>
              </a:lnSpc>
            </a:pPr>
            <a:r>
              <a:rPr lang="ar-SA" sz="2400" dirty="0" smtClean="0">
                <a:solidFill>
                  <a:srgbClr val="FFC000"/>
                </a:solidFill>
                <a:latin typeface="Arial" pitchFamily="34" charset="0"/>
                <a:cs typeface="Alarabiya Font" pitchFamily="2" charset="-78"/>
              </a:rPr>
              <a:t> </a:t>
            </a:r>
            <a:r>
              <a:rPr lang="ar-SA" sz="2400" dirty="0">
                <a:solidFill>
                  <a:srgbClr val="FFC000"/>
                </a:solidFill>
                <a:latin typeface="Arial" pitchFamily="34" charset="0"/>
                <a:cs typeface="Alarabiya Font" pitchFamily="2" charset="-78"/>
              </a:rPr>
              <a:t>السعر الغالي ليس دليل العالي على الجودة والسلعة الرخيصة ليس دليل على الرداءة</a:t>
            </a:r>
          </a:p>
          <a:p>
            <a:pPr>
              <a:lnSpc>
                <a:spcPct val="90000"/>
              </a:lnSpc>
            </a:pPr>
            <a:r>
              <a:rPr lang="ar-SA" sz="2400" dirty="0" smtClean="0">
                <a:solidFill>
                  <a:srgbClr val="FFC000"/>
                </a:solidFill>
                <a:latin typeface="Arial" pitchFamily="34" charset="0"/>
                <a:cs typeface="Alarabiya Font" pitchFamily="2" charset="-78"/>
              </a:rPr>
              <a:t>افرغ </a:t>
            </a:r>
            <a:r>
              <a:rPr lang="ar-SA" sz="2400" dirty="0">
                <a:solidFill>
                  <a:srgbClr val="FFC000"/>
                </a:solidFill>
                <a:latin typeface="Arial" pitchFamily="34" charset="0"/>
                <a:cs typeface="Alarabiya Font" pitchFamily="2" charset="-78"/>
              </a:rPr>
              <a:t>محتويات الخضروات والفواكه من الصناديق وقم بتعبئتها في الأكياس الورقية قبل مغادرة مكان الشراء لتفادي الغش</a:t>
            </a:r>
          </a:p>
          <a:p>
            <a:pPr>
              <a:lnSpc>
                <a:spcPct val="90000"/>
              </a:lnSpc>
            </a:pPr>
            <a:r>
              <a:rPr lang="ar-SA" sz="2400" dirty="0" smtClean="0">
                <a:solidFill>
                  <a:srgbClr val="FFC000"/>
                </a:solidFill>
                <a:latin typeface="Arial" pitchFamily="34" charset="0"/>
                <a:cs typeface="Alarabiya Font" pitchFamily="2" charset="-78"/>
              </a:rPr>
              <a:t>استخدم </a:t>
            </a:r>
            <a:r>
              <a:rPr lang="ar-SA" sz="2400" dirty="0">
                <a:solidFill>
                  <a:srgbClr val="FFC000"/>
                </a:solidFill>
                <a:latin typeface="Arial" pitchFamily="34" charset="0"/>
                <a:cs typeface="Alarabiya Font" pitchFamily="2" charset="-78"/>
              </a:rPr>
              <a:t>كل حواسك الطبيعية عند الشراء ،و لاتنسى فن المقارنات وكذلك السؤال في أكثر من منفذ للبيع</a:t>
            </a:r>
          </a:p>
          <a:p>
            <a:pPr>
              <a:lnSpc>
                <a:spcPct val="90000"/>
              </a:lnSpc>
            </a:pPr>
            <a:r>
              <a:rPr lang="ar-SA" sz="2400" dirty="0" smtClean="0">
                <a:solidFill>
                  <a:srgbClr val="FFC000"/>
                </a:solidFill>
                <a:latin typeface="Arial" pitchFamily="34" charset="0"/>
                <a:cs typeface="Alarabiya Font" pitchFamily="2" charset="-78"/>
              </a:rPr>
              <a:t>قم </a:t>
            </a:r>
            <a:r>
              <a:rPr lang="ar-SA" sz="2400" dirty="0">
                <a:solidFill>
                  <a:srgbClr val="FFC000"/>
                </a:solidFill>
                <a:latin typeface="Arial" pitchFamily="34" charset="0"/>
                <a:cs typeface="Alarabiya Font" pitchFamily="2" charset="-78"/>
              </a:rPr>
              <a:t>باستشارة  الجهات المسؤولة وذوي الخبرة وخصوصا في السلع المعمرة.</a:t>
            </a:r>
          </a:p>
          <a:p>
            <a:pPr>
              <a:lnSpc>
                <a:spcPct val="90000"/>
              </a:lnSpc>
            </a:pPr>
            <a:r>
              <a:rPr lang="ar-SA" sz="2400" dirty="0" smtClean="0">
                <a:solidFill>
                  <a:srgbClr val="FFC000"/>
                </a:solidFill>
                <a:latin typeface="Arial" pitchFamily="34" charset="0"/>
                <a:cs typeface="Alarabiya Font" pitchFamily="2" charset="-78"/>
              </a:rPr>
              <a:t>لا </a:t>
            </a:r>
            <a:r>
              <a:rPr lang="ar-SA" sz="2400" dirty="0">
                <a:solidFill>
                  <a:srgbClr val="FFC000"/>
                </a:solidFill>
                <a:latin typeface="Arial" pitchFamily="34" charset="0"/>
                <a:cs typeface="Alarabiya Font" pitchFamily="2" charset="-78"/>
              </a:rPr>
              <a:t>تتردد في إيصال شكواك إلى الجهات ذات العلاقة،</a:t>
            </a:r>
          </a:p>
          <a:p>
            <a:pPr lvl="8">
              <a:lnSpc>
                <a:spcPct val="90000"/>
              </a:lnSpc>
            </a:pPr>
            <a:endParaRPr lang="ar-SA" sz="2400" dirty="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1061093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5317200"/>
          </a:xfrm>
        </p:spPr>
        <p:txBody>
          <a:bodyPr>
            <a:normAutofit fontScale="90000"/>
          </a:bodyPr>
          <a:lstStyle/>
          <a:p>
            <a:pPr marL="0" indent="0" algn="ctr"/>
            <a:r>
              <a:rPr lang="ar-SA" sz="12800" dirty="0" smtClean="0">
                <a:solidFill>
                  <a:srgbClr val="FFC000"/>
                </a:solidFill>
                <a:cs typeface="Alarabiya Font" pitchFamily="2" charset="-78"/>
              </a:rPr>
              <a:t/>
            </a:r>
            <a:br>
              <a:rPr lang="ar-SA" sz="12800" dirty="0" smtClean="0">
                <a:solidFill>
                  <a:srgbClr val="FFC000"/>
                </a:solidFill>
                <a:cs typeface="Alarabiya Font" pitchFamily="2" charset="-78"/>
              </a:rPr>
            </a:br>
            <a:r>
              <a:rPr lang="ar-SA" sz="12800" dirty="0">
                <a:solidFill>
                  <a:srgbClr val="FFC000"/>
                </a:solidFill>
                <a:cs typeface="Alarabiya Font" pitchFamily="2" charset="-78"/>
              </a:rPr>
              <a:t/>
            </a:r>
            <a:br>
              <a:rPr lang="ar-SA" sz="12800" dirty="0">
                <a:solidFill>
                  <a:srgbClr val="FFC000"/>
                </a:solidFill>
                <a:cs typeface="Alarabiya Font" pitchFamily="2" charset="-78"/>
              </a:rPr>
            </a:br>
            <a:r>
              <a:rPr lang="ar-SA" sz="12800" dirty="0" smtClean="0">
                <a:solidFill>
                  <a:srgbClr val="FFC000"/>
                </a:solidFill>
                <a:cs typeface="Alarabiya Font" pitchFamily="2" charset="-78"/>
              </a:rPr>
              <a:t/>
            </a:r>
            <a:br>
              <a:rPr lang="ar-SA" sz="12800" dirty="0" smtClean="0">
                <a:solidFill>
                  <a:srgbClr val="FFC000"/>
                </a:solidFill>
                <a:cs typeface="Alarabiya Font" pitchFamily="2" charset="-78"/>
              </a:rPr>
            </a:br>
            <a:r>
              <a:rPr lang="ar-SA" sz="12800" dirty="0" smtClean="0">
                <a:solidFill>
                  <a:srgbClr val="FFC000"/>
                </a:solidFill>
                <a:cs typeface="Alarabiya Font" pitchFamily="2" charset="-78"/>
              </a:rPr>
              <a:t>شكراً لكم</a:t>
            </a:r>
            <a:r>
              <a:rPr lang="ar-SA" dirty="0" smtClean="0">
                <a:solidFill>
                  <a:srgbClr val="FFC000"/>
                </a:solidFill>
                <a:cs typeface="Alarabiya Font" pitchFamily="2" charset="-78"/>
              </a:rPr>
              <a:t/>
            </a:r>
            <a:br>
              <a:rPr lang="ar-SA" dirty="0" smtClean="0">
                <a:solidFill>
                  <a:srgbClr val="FFC000"/>
                </a:solidFill>
                <a:cs typeface="Alarabiya Font" pitchFamily="2" charset="-78"/>
              </a:rPr>
            </a:br>
            <a:r>
              <a:rPr lang="ar-SA" dirty="0">
                <a:solidFill>
                  <a:srgbClr val="FFC000"/>
                </a:solidFill>
                <a:cs typeface="Alarabiya Font" pitchFamily="2" charset="-78"/>
              </a:rPr>
              <a:t/>
            </a:r>
            <a:br>
              <a:rPr lang="ar-SA" dirty="0">
                <a:solidFill>
                  <a:srgbClr val="FFC000"/>
                </a:solidFill>
                <a:cs typeface="Alarabiya Font" pitchFamily="2" charset="-78"/>
              </a:rPr>
            </a:br>
            <a:r>
              <a:rPr lang="ar-SA" sz="4400" dirty="0">
                <a:solidFill>
                  <a:srgbClr val="FFC000"/>
                </a:solidFill>
                <a:cs typeface="Alarabiya Font" pitchFamily="2" charset="-78"/>
              </a:rPr>
              <a:t>طلال الشريف</a:t>
            </a:r>
            <a:br>
              <a:rPr lang="ar-SA" sz="4400" dirty="0">
                <a:solidFill>
                  <a:srgbClr val="FFC000"/>
                </a:solidFill>
                <a:cs typeface="Alarabiya Font" pitchFamily="2" charset="-78"/>
              </a:rPr>
            </a:br>
            <a:r>
              <a:rPr lang="ar-SA" sz="4400" dirty="0">
                <a:solidFill>
                  <a:srgbClr val="FFC000"/>
                </a:solidFill>
                <a:cs typeface="Alarabiya Font" pitchFamily="2" charset="-78"/>
              </a:rPr>
              <a:t>دخيل العنزي</a:t>
            </a:r>
            <a:br>
              <a:rPr lang="ar-SA" sz="4400" dirty="0">
                <a:solidFill>
                  <a:srgbClr val="FFC000"/>
                </a:solidFill>
                <a:cs typeface="Alarabiya Font" pitchFamily="2" charset="-78"/>
              </a:rPr>
            </a:br>
            <a:r>
              <a:rPr lang="ar-SA" sz="4400" dirty="0">
                <a:solidFill>
                  <a:srgbClr val="FFC000"/>
                </a:solidFill>
                <a:cs typeface="Alarabiya Font" pitchFamily="2" charset="-78"/>
              </a:rPr>
              <a:t>مشعل العصيمي</a:t>
            </a:r>
            <a:r>
              <a:rPr lang="en-US" sz="4900" dirty="0">
                <a:solidFill>
                  <a:srgbClr val="FFC000"/>
                </a:solidFill>
                <a:cs typeface="Alarabiya Font" pitchFamily="2" charset="-78"/>
              </a:rPr>
              <a:t/>
            </a:r>
            <a:br>
              <a:rPr lang="en-US" sz="4900" dirty="0">
                <a:solidFill>
                  <a:srgbClr val="FFC000"/>
                </a:solidFill>
                <a:cs typeface="Alarabiya Font" pitchFamily="2" charset="-78"/>
              </a:rPr>
            </a:br>
            <a:endParaRPr lang="ar-SA" dirty="0">
              <a:solidFill>
                <a:srgbClr val="FFC000"/>
              </a:solidFill>
              <a:cs typeface="Alarabiya Font" pitchFamily="2" charset="-78"/>
            </a:endParaRPr>
          </a:p>
        </p:txBody>
      </p:sp>
    </p:spTree>
    <p:extLst>
      <p:ext uri="{BB962C8B-B14F-4D97-AF65-F5344CB8AC3E}">
        <p14:creationId xmlns:p14="http://schemas.microsoft.com/office/powerpoint/2010/main" val="176706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بين الغش التجاري والخداع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467544" y="2636912"/>
            <a:ext cx="8229600" cy="2880320"/>
          </a:xfrm>
        </p:spPr>
        <p:txBody>
          <a:bodyPr/>
          <a:lstStyle/>
          <a:p>
            <a:pPr>
              <a:lnSpc>
                <a:spcPct val="90000"/>
              </a:lnSpc>
              <a:buNone/>
            </a:pPr>
            <a:r>
              <a:rPr lang="ar-SA" sz="2800" dirty="0" smtClean="0">
                <a:solidFill>
                  <a:srgbClr val="FFC000"/>
                </a:solidFill>
                <a:latin typeface="Arial" pitchFamily="34" charset="0"/>
                <a:cs typeface="Alarabiya Font" pitchFamily="2" charset="-78"/>
              </a:rPr>
              <a:t>الغش التجاري  </a:t>
            </a:r>
          </a:p>
          <a:p>
            <a:pPr marL="393192" lvl="1" indent="0">
              <a:lnSpc>
                <a:spcPct val="90000"/>
              </a:lnSpc>
              <a:buNone/>
            </a:pPr>
            <a:r>
              <a:rPr lang="ar-SA" sz="2800" dirty="0">
                <a:solidFill>
                  <a:srgbClr val="FFC000"/>
                </a:solidFill>
                <a:cs typeface="Alarabiya Font" pitchFamily="2" charset="-78"/>
              </a:rPr>
              <a:t>أنه كل مُنتَج دخل عليه تغيير أو عُبث به بصورةٍ ما مما أفقده شيئا من قيمته الماديّة أو المعنويّة</a:t>
            </a:r>
            <a:endParaRPr lang="ar-SA" sz="2800" dirty="0" smtClean="0">
              <a:solidFill>
                <a:srgbClr val="FFC000"/>
              </a:solidFill>
              <a:cs typeface="Alarabiya Font" pitchFamily="2" charset="-78"/>
            </a:endParaRPr>
          </a:p>
          <a:p>
            <a:pPr lvl="1">
              <a:lnSpc>
                <a:spcPct val="90000"/>
              </a:lnSpc>
              <a:buFont typeface="Arial" pitchFamily="34" charset="0"/>
              <a:buChar char="•"/>
            </a:pPr>
            <a:endParaRPr lang="ar-SA" dirty="0">
              <a:solidFill>
                <a:srgbClr val="FFC000"/>
              </a:solidFill>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3395372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ممارسات الخداع والمزيج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214282" y="1643050"/>
            <a:ext cx="8517632" cy="4176464"/>
          </a:xfrm>
        </p:spPr>
        <p:txBody>
          <a:bodyPr>
            <a:normAutofit lnSpcReduction="10000"/>
          </a:bodyPr>
          <a:lstStyle/>
          <a:p>
            <a:pPr>
              <a:lnSpc>
                <a:spcPct val="90000"/>
              </a:lnSpc>
              <a:buNone/>
            </a:pPr>
            <a:r>
              <a:rPr lang="ar-SA" sz="3000" dirty="0" smtClean="0">
                <a:solidFill>
                  <a:srgbClr val="FFC000"/>
                </a:solidFill>
                <a:latin typeface="Arial" pitchFamily="34" charset="0"/>
                <a:cs typeface="Alarabiya Font" pitchFamily="2" charset="-78"/>
              </a:rPr>
              <a:t>حالات </a:t>
            </a:r>
            <a:r>
              <a:rPr lang="ar-SA" sz="3000" dirty="0">
                <a:solidFill>
                  <a:srgbClr val="FFC000"/>
                </a:solidFill>
                <a:latin typeface="Arial" pitchFamily="34" charset="0"/>
                <a:cs typeface="Alarabiya Font" pitchFamily="2" charset="-78"/>
              </a:rPr>
              <a:t>عملية لخداع المستهلكين في مجال </a:t>
            </a:r>
            <a:r>
              <a:rPr lang="ar-SA" sz="3000" dirty="0" smtClean="0">
                <a:solidFill>
                  <a:srgbClr val="FFC000"/>
                </a:solidFill>
                <a:latin typeface="Arial" pitchFamily="34" charset="0"/>
                <a:cs typeface="Alarabiya Font" pitchFamily="2" charset="-78"/>
              </a:rPr>
              <a:t>ا</a:t>
            </a:r>
            <a:r>
              <a:rPr lang="ar-SA" sz="4000" dirty="0" smtClean="0">
                <a:solidFill>
                  <a:srgbClr val="FFC000"/>
                </a:solidFill>
                <a:latin typeface="Arial" pitchFamily="34" charset="0"/>
                <a:cs typeface="Alarabiya Font" pitchFamily="2" charset="-78"/>
              </a:rPr>
              <a:t>لمنتج</a:t>
            </a:r>
            <a:endParaRPr lang="ar-SA" sz="30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استخدام ماركات  مشابهة في الاسم</a:t>
            </a:r>
          </a:p>
          <a:p>
            <a:pPr lvl="6">
              <a:lnSpc>
                <a:spcPct val="90000"/>
              </a:lnSpc>
            </a:pPr>
            <a:r>
              <a:rPr lang="ar-SA" sz="2800" dirty="0">
                <a:solidFill>
                  <a:srgbClr val="FFC000"/>
                </a:solidFill>
                <a:latin typeface="Arial" pitchFamily="34" charset="0"/>
                <a:cs typeface="Alarabiya Font" pitchFamily="2" charset="-78"/>
              </a:rPr>
              <a:t>نقص المعلومات التي تستخدم في التبيين </a:t>
            </a:r>
          </a:p>
          <a:p>
            <a:pPr lvl="6">
              <a:lnSpc>
                <a:spcPct val="90000"/>
              </a:lnSpc>
            </a:pPr>
            <a:r>
              <a:rPr lang="ar-SA" sz="2800" dirty="0">
                <a:solidFill>
                  <a:srgbClr val="FFC000"/>
                </a:solidFill>
                <a:latin typeface="Arial" pitchFamily="34" charset="0"/>
                <a:cs typeface="Alarabiya Font" pitchFamily="2" charset="-78"/>
              </a:rPr>
              <a:t>كتابة الوزن الإجمالي فقط على العبوة </a:t>
            </a:r>
          </a:p>
          <a:p>
            <a:pPr lvl="6">
              <a:lnSpc>
                <a:spcPct val="90000"/>
              </a:lnSpc>
            </a:pPr>
            <a:r>
              <a:rPr lang="ar-SA" sz="2800" dirty="0">
                <a:solidFill>
                  <a:srgbClr val="FFC000"/>
                </a:solidFill>
                <a:latin typeface="Arial" pitchFamily="34" charset="0"/>
                <a:cs typeface="Alarabiya Font" pitchFamily="2" charset="-78"/>
              </a:rPr>
              <a:t>تكبير حجم العبوة بالنسبة لمحتواها </a:t>
            </a:r>
          </a:p>
          <a:p>
            <a:pPr lvl="6">
              <a:lnSpc>
                <a:spcPct val="90000"/>
              </a:lnSpc>
            </a:pPr>
            <a:r>
              <a:rPr lang="ar-SA" sz="2800" dirty="0">
                <a:solidFill>
                  <a:srgbClr val="FFC000"/>
                </a:solidFill>
                <a:latin typeface="Arial" pitchFamily="34" charset="0"/>
                <a:cs typeface="Alarabiya Font" pitchFamily="2" charset="-78"/>
              </a:rPr>
              <a:t>تخفيض محتوى عبوة المنتج مع إبقاء السعر</a:t>
            </a:r>
          </a:p>
          <a:p>
            <a:pPr lvl="6">
              <a:lnSpc>
                <a:spcPct val="90000"/>
              </a:lnSpc>
            </a:pPr>
            <a:r>
              <a:rPr lang="ar-SA" sz="2800" dirty="0">
                <a:solidFill>
                  <a:srgbClr val="FFC000"/>
                </a:solidFill>
                <a:latin typeface="Arial" pitchFamily="34" charset="0"/>
                <a:cs typeface="Alarabiya Font" pitchFamily="2" charset="-78"/>
              </a:rPr>
              <a:t>التغيير الوهمي في المنتجات </a:t>
            </a:r>
          </a:p>
          <a:p>
            <a:pPr lvl="6">
              <a:lnSpc>
                <a:spcPct val="90000"/>
              </a:lnSpc>
            </a:pPr>
            <a:r>
              <a:rPr lang="ar-SA" sz="2800" dirty="0">
                <a:solidFill>
                  <a:srgbClr val="FFC000"/>
                </a:solidFill>
                <a:latin typeface="Arial" pitchFamily="34" charset="0"/>
                <a:cs typeface="Alarabiya Font" pitchFamily="2" charset="-78"/>
              </a:rPr>
              <a:t>وضع تاريخ صلاحية جديد على المنتج الذي انتهت مدة صلاحيته </a:t>
            </a: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94873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ممارسات الخداع والمزيج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214282" y="1653880"/>
            <a:ext cx="8715436" cy="4176464"/>
          </a:xfrm>
        </p:spPr>
        <p:txBody>
          <a:bodyPr>
            <a:normAutofit/>
          </a:bodyPr>
          <a:lstStyle/>
          <a:p>
            <a:pPr>
              <a:lnSpc>
                <a:spcPct val="90000"/>
              </a:lnSpc>
              <a:buNone/>
            </a:pPr>
            <a:r>
              <a:rPr lang="ar-SA" sz="3000" dirty="0">
                <a:solidFill>
                  <a:srgbClr val="FFC000"/>
                </a:solidFill>
                <a:latin typeface="Arial" pitchFamily="34" charset="0"/>
                <a:cs typeface="Alarabiya Font" pitchFamily="2" charset="-78"/>
              </a:rPr>
              <a:t>الممارسات التسويقية الخادعة في مجال </a:t>
            </a:r>
            <a:r>
              <a:rPr lang="ar-SA" sz="3600" dirty="0" smtClean="0">
                <a:solidFill>
                  <a:srgbClr val="FFC000"/>
                </a:solidFill>
                <a:latin typeface="Arial" pitchFamily="34" charset="0"/>
                <a:cs typeface="Alarabiya Font" pitchFamily="2" charset="-78"/>
              </a:rPr>
              <a:t>السعر</a:t>
            </a:r>
            <a:endParaRPr lang="ar-SA" sz="3000" dirty="0" smtClean="0">
              <a:solidFill>
                <a:srgbClr val="FFC000"/>
              </a:solidFill>
              <a:latin typeface="Arial" pitchFamily="34" charset="0"/>
              <a:cs typeface="Alarabiya Font" pitchFamily="2" charset="-78"/>
            </a:endParaRPr>
          </a:p>
          <a:p>
            <a:pPr>
              <a:lnSpc>
                <a:spcPct val="90000"/>
              </a:lnSpc>
              <a:buNone/>
            </a:pPr>
            <a:endParaRPr lang="ar-SA" sz="800" dirty="0" smtClean="0">
              <a:solidFill>
                <a:srgbClr val="FFC000"/>
              </a:solidFill>
              <a:latin typeface="Arial" pitchFamily="34" charset="0"/>
              <a:cs typeface="Alarabiya Font" pitchFamily="2" charset="-78"/>
            </a:endParaRPr>
          </a:p>
          <a:p>
            <a:pPr lvl="1">
              <a:lnSpc>
                <a:spcPct val="90000"/>
              </a:lnSpc>
            </a:pPr>
            <a:r>
              <a:rPr lang="ar-SA" sz="2800" dirty="0">
                <a:solidFill>
                  <a:srgbClr val="FFC000"/>
                </a:solidFill>
                <a:latin typeface="Arial" pitchFamily="34" charset="0"/>
                <a:cs typeface="Alarabiya Font" pitchFamily="2" charset="-78"/>
              </a:rPr>
              <a:t>سعر الوحدة في العبوة الأكبر حجما يساوي بل يزيد عن سعرها في العبوة الأصغر </a:t>
            </a:r>
          </a:p>
          <a:p>
            <a:pPr lvl="1">
              <a:lnSpc>
                <a:spcPct val="90000"/>
              </a:lnSpc>
            </a:pPr>
            <a:r>
              <a:rPr lang="ar-SA" sz="2800" dirty="0">
                <a:solidFill>
                  <a:srgbClr val="FFC000"/>
                </a:solidFill>
                <a:latin typeface="Arial" pitchFamily="34" charset="0"/>
                <a:cs typeface="Alarabiya Font" pitchFamily="2" charset="-78"/>
              </a:rPr>
              <a:t>تحديد أسعار عالية لبعض المنتجات للدلالة على أنها ذات جودة عالية </a:t>
            </a:r>
          </a:p>
          <a:p>
            <a:pPr lvl="1">
              <a:lnSpc>
                <a:spcPct val="90000"/>
              </a:lnSpc>
            </a:pPr>
            <a:r>
              <a:rPr lang="ar-SA" sz="2800" dirty="0">
                <a:solidFill>
                  <a:srgbClr val="FFC000"/>
                </a:solidFill>
                <a:latin typeface="Arial" pitchFamily="34" charset="0"/>
                <a:cs typeface="Alarabiya Font" pitchFamily="2" charset="-78"/>
              </a:rPr>
              <a:t>إجبار عميل جهاز الصراف الآلي بتحمل مصروفات </a:t>
            </a:r>
            <a:r>
              <a:rPr lang="ar-SA" sz="2800" dirty="0" smtClean="0">
                <a:solidFill>
                  <a:srgbClr val="FFC000"/>
                </a:solidFill>
                <a:latin typeface="Arial" pitchFamily="34" charset="0"/>
                <a:cs typeface="Alarabiya Font" pitchFamily="2" charset="-78"/>
              </a:rPr>
              <a:t>كبيرة</a:t>
            </a: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939389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ممارسات الخداع والمزيج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212002" y="1796756"/>
            <a:ext cx="8517632" cy="4176464"/>
          </a:xfrm>
        </p:spPr>
        <p:txBody>
          <a:bodyPr>
            <a:normAutofit/>
          </a:bodyPr>
          <a:lstStyle/>
          <a:p>
            <a:pPr>
              <a:lnSpc>
                <a:spcPct val="90000"/>
              </a:lnSpc>
              <a:buNone/>
            </a:pPr>
            <a:r>
              <a:rPr lang="ar-SA" sz="3000" dirty="0">
                <a:solidFill>
                  <a:srgbClr val="FFC000"/>
                </a:solidFill>
                <a:latin typeface="Arial" pitchFamily="34" charset="0"/>
                <a:cs typeface="Alarabiya Font" pitchFamily="2" charset="-78"/>
              </a:rPr>
              <a:t>الممارسات الخادعة في مجال </a:t>
            </a:r>
            <a:r>
              <a:rPr lang="ar-SA" sz="3600" dirty="0" smtClean="0">
                <a:solidFill>
                  <a:srgbClr val="FFC000"/>
                </a:solidFill>
                <a:latin typeface="Arial" pitchFamily="34" charset="0"/>
                <a:cs typeface="Alarabiya Font" pitchFamily="2" charset="-78"/>
              </a:rPr>
              <a:t>الترويج</a:t>
            </a:r>
            <a:endParaRPr lang="ar-SA" sz="3000" dirty="0" smtClean="0">
              <a:solidFill>
                <a:srgbClr val="FFC000"/>
              </a:solidFill>
              <a:latin typeface="Arial" pitchFamily="34" charset="0"/>
              <a:cs typeface="Alarabiya Font" pitchFamily="2" charset="-78"/>
            </a:endParaRPr>
          </a:p>
          <a:p>
            <a:pPr lvl="6">
              <a:lnSpc>
                <a:spcPct val="90000"/>
              </a:lnSpc>
            </a:pPr>
            <a:r>
              <a:rPr lang="ar-SA" sz="2800" dirty="0" smtClean="0">
                <a:solidFill>
                  <a:srgbClr val="FFC000"/>
                </a:solidFill>
                <a:latin typeface="Arial" pitchFamily="34" charset="0"/>
                <a:cs typeface="Alarabiya Font" pitchFamily="2" charset="-78"/>
              </a:rPr>
              <a:t>إعلانات </a:t>
            </a:r>
            <a:r>
              <a:rPr lang="ar-SA" sz="2800" dirty="0">
                <a:solidFill>
                  <a:srgbClr val="FFC000"/>
                </a:solidFill>
                <a:latin typeface="Arial" pitchFamily="34" charset="0"/>
                <a:cs typeface="Alarabiya Font" pitchFamily="2" charset="-78"/>
              </a:rPr>
              <a:t>تتصف بعدم إمكانية البرهان الموضوعي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إعلانات تحتوي على معلومات غير كافية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إعلانات تتصف بالصدق في جزء منها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smtClean="0">
                <a:solidFill>
                  <a:srgbClr val="FFC000"/>
                </a:solidFill>
                <a:latin typeface="Arial" pitchFamily="34" charset="0"/>
                <a:cs typeface="Alarabiya Font" pitchFamily="2" charset="-78"/>
              </a:rPr>
              <a:t>إعلانات عن تخفيضات وهمية</a:t>
            </a:r>
          </a:p>
          <a:p>
            <a:pPr lvl="6">
              <a:lnSpc>
                <a:spcPct val="90000"/>
              </a:lnSpc>
            </a:pPr>
            <a:r>
              <a:rPr lang="ar-SA" sz="2800" dirty="0" smtClean="0">
                <a:solidFill>
                  <a:srgbClr val="FFC000"/>
                </a:solidFill>
                <a:latin typeface="Arial" pitchFamily="34" charset="0"/>
                <a:cs typeface="Alarabiya Font" pitchFamily="2" charset="-78"/>
              </a:rPr>
              <a:t>الترويج </a:t>
            </a:r>
            <a:r>
              <a:rPr lang="ar-SA" sz="2800" dirty="0">
                <a:solidFill>
                  <a:srgbClr val="FFC000"/>
                </a:solidFill>
                <a:latin typeface="Arial" pitchFamily="34" charset="0"/>
                <a:cs typeface="Alarabiya Font" pitchFamily="2" charset="-78"/>
              </a:rPr>
              <a:t>لأدوية تخفيف الوزن وتساقط الشعر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الإعلانات المبوبة </a:t>
            </a:r>
            <a:endParaRPr lang="ar-SA" sz="2800" dirty="0" smtClean="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805832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rmAutofit/>
          </a:bodyPr>
          <a:lstStyle/>
          <a:p>
            <a:pPr lvl="1" algn="ctr" rtl="0">
              <a:spcBef>
                <a:spcPct val="0"/>
              </a:spcBef>
            </a:pPr>
            <a:r>
              <a:rPr lang="ar-SA" sz="4400" dirty="0" smtClean="0">
                <a:solidFill>
                  <a:srgbClr val="FFC000"/>
                </a:solidFill>
                <a:cs typeface="Alarabiya Font" pitchFamily="2" charset="-78"/>
              </a:rPr>
              <a:t>ممارسات الخداع والمزيج التسويقي</a:t>
            </a:r>
            <a:endParaRPr lang="ar-SA" dirty="0">
              <a:solidFill>
                <a:srgbClr val="FFC000"/>
              </a:solidFill>
              <a:cs typeface="Alarabiya Font" pitchFamily="2" charset="-78"/>
            </a:endParaRPr>
          </a:p>
        </p:txBody>
      </p:sp>
      <p:sp>
        <p:nvSpPr>
          <p:cNvPr id="3" name="Content Placeholder 2"/>
          <p:cNvSpPr>
            <a:spLocks noGrp="1"/>
          </p:cNvSpPr>
          <p:nvPr>
            <p:ph idx="1"/>
          </p:nvPr>
        </p:nvSpPr>
        <p:spPr>
          <a:xfrm>
            <a:off x="212002" y="1796756"/>
            <a:ext cx="8517632" cy="4176464"/>
          </a:xfrm>
        </p:spPr>
        <p:txBody>
          <a:bodyPr>
            <a:normAutofit/>
          </a:bodyPr>
          <a:lstStyle/>
          <a:p>
            <a:pPr>
              <a:lnSpc>
                <a:spcPct val="90000"/>
              </a:lnSpc>
              <a:buNone/>
            </a:pPr>
            <a:r>
              <a:rPr lang="ar-SA" sz="3000" dirty="0">
                <a:solidFill>
                  <a:srgbClr val="FFC000"/>
                </a:solidFill>
                <a:latin typeface="Arial" pitchFamily="34" charset="0"/>
                <a:cs typeface="Alarabiya Font" pitchFamily="2" charset="-78"/>
              </a:rPr>
              <a:t>الممارسات الخادعة في مجال </a:t>
            </a:r>
            <a:r>
              <a:rPr lang="ar-SA" sz="3000" dirty="0" smtClean="0">
                <a:solidFill>
                  <a:srgbClr val="FFC000"/>
                </a:solidFill>
                <a:latin typeface="Arial" pitchFamily="34" charset="0"/>
                <a:cs typeface="Alarabiya Font" pitchFamily="2" charset="-78"/>
              </a:rPr>
              <a:t>التوزيع</a:t>
            </a:r>
          </a:p>
          <a:p>
            <a:pPr>
              <a:lnSpc>
                <a:spcPct val="90000"/>
              </a:lnSpc>
              <a:buNone/>
            </a:pPr>
            <a:endParaRPr lang="ar-SA" sz="800" dirty="0" smtClean="0">
              <a:solidFill>
                <a:srgbClr val="FFC000"/>
              </a:solidFill>
              <a:latin typeface="Arial" pitchFamily="34" charset="0"/>
              <a:cs typeface="Alarabiya Font" pitchFamily="2" charset="-78"/>
            </a:endParaRPr>
          </a:p>
          <a:p>
            <a:pPr lvl="6">
              <a:lnSpc>
                <a:spcPct val="90000"/>
              </a:lnSpc>
            </a:pPr>
            <a:r>
              <a:rPr lang="ar-SA" sz="2800" dirty="0" smtClean="0">
                <a:solidFill>
                  <a:srgbClr val="FFC000"/>
                </a:solidFill>
                <a:latin typeface="Arial" pitchFamily="34" charset="0"/>
                <a:cs typeface="Alarabiya Font" pitchFamily="2" charset="-78"/>
              </a:rPr>
              <a:t>بيع </a:t>
            </a:r>
            <a:r>
              <a:rPr lang="ar-SA" sz="2800" dirty="0">
                <a:solidFill>
                  <a:srgbClr val="FFC000"/>
                </a:solidFill>
                <a:latin typeface="Arial" pitchFamily="34" charset="0"/>
                <a:cs typeface="Alarabiya Font" pitchFamily="2" charset="-78"/>
              </a:rPr>
              <a:t>العينات المجانية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استخدام  الإضاءة للتأثير على ألوان الأصناف المختلفة منها </a:t>
            </a:r>
            <a:endParaRPr lang="ar-SA" sz="2800" dirty="0" smtClean="0">
              <a:solidFill>
                <a:srgbClr val="FFC000"/>
              </a:solidFill>
              <a:latin typeface="Arial" pitchFamily="34" charset="0"/>
              <a:cs typeface="Alarabiya Font" pitchFamily="2" charset="-78"/>
            </a:endParaRPr>
          </a:p>
          <a:p>
            <a:pPr lvl="6">
              <a:lnSpc>
                <a:spcPct val="90000"/>
              </a:lnSpc>
            </a:pPr>
            <a:r>
              <a:rPr lang="ar-SA" sz="2800" dirty="0">
                <a:solidFill>
                  <a:srgbClr val="FFC000"/>
                </a:solidFill>
                <a:latin typeface="Arial" pitchFamily="34" charset="0"/>
                <a:cs typeface="Alarabiya Font" pitchFamily="2" charset="-78"/>
              </a:rPr>
              <a:t>وضع السعر دون بيان الوحدة هل هي للكيلوجرام أو </a:t>
            </a:r>
            <a:r>
              <a:rPr lang="ar-SA" sz="2800" dirty="0" smtClean="0">
                <a:solidFill>
                  <a:srgbClr val="FFC000"/>
                </a:solidFill>
                <a:latin typeface="Arial" pitchFamily="34" charset="0"/>
                <a:cs typeface="Alarabiya Font" pitchFamily="2" charset="-78"/>
              </a:rPr>
              <a:t>للدستة</a:t>
            </a:r>
          </a:p>
          <a:p>
            <a:pPr lvl="6">
              <a:lnSpc>
                <a:spcPct val="90000"/>
              </a:lnSpc>
            </a:pPr>
            <a:r>
              <a:rPr lang="ar-SA" sz="2800" dirty="0">
                <a:solidFill>
                  <a:srgbClr val="FFC000"/>
                </a:solidFill>
                <a:latin typeface="Arial" pitchFamily="34" charset="0"/>
                <a:cs typeface="Alarabiya Font" pitchFamily="2" charset="-78"/>
              </a:rPr>
              <a:t>نقص المعلومات فيما يتعلق بمصدر </a:t>
            </a:r>
            <a:r>
              <a:rPr lang="ar-SA" sz="2800" dirty="0" smtClean="0">
                <a:solidFill>
                  <a:srgbClr val="FFC000"/>
                </a:solidFill>
                <a:latin typeface="Arial" pitchFamily="34" charset="0"/>
                <a:cs typeface="Alarabiya Font" pitchFamily="2" charset="-78"/>
              </a:rPr>
              <a:t>البضاعة</a:t>
            </a:r>
          </a:p>
          <a:p>
            <a:pPr lvl="6">
              <a:lnSpc>
                <a:spcPct val="90000"/>
              </a:lnSpc>
            </a:pPr>
            <a:r>
              <a:rPr lang="ar-SA" sz="2800" dirty="0">
                <a:solidFill>
                  <a:srgbClr val="FFC000"/>
                </a:solidFill>
                <a:latin typeface="Arial" pitchFamily="34" charset="0"/>
                <a:cs typeface="Alarabiya Font" pitchFamily="2" charset="-78"/>
              </a:rPr>
              <a:t>عرض منتجات مقلدة تحمل العلامات الأصلية المشهورة </a:t>
            </a:r>
            <a:endParaRPr lang="ar-SA" sz="2800" dirty="0" smtClean="0">
              <a:solidFill>
                <a:srgbClr val="FFC000"/>
              </a:solidFill>
              <a:latin typeface="Arial" pitchFamily="34" charset="0"/>
              <a:cs typeface="Alarabiya Font" pitchFamily="2" charset="-78"/>
            </a:endParaRPr>
          </a:p>
        </p:txBody>
      </p:sp>
      <p:sp>
        <p:nvSpPr>
          <p:cNvPr id="4" name="مربع نص 3"/>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2050946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714396"/>
          </a:xfrm>
        </p:spPr>
        <p:txBody>
          <a:bodyPr>
            <a:normAutofit fontScale="90000"/>
          </a:bodyPr>
          <a:lstStyle/>
          <a:p>
            <a:pPr lvl="1" algn="ctr" rtl="0">
              <a:spcBef>
                <a:spcPct val="0"/>
              </a:spcBef>
            </a:pPr>
            <a:r>
              <a:rPr lang="ar-SA" sz="4400" dirty="0" smtClean="0">
                <a:solidFill>
                  <a:srgbClr val="FFC000"/>
                </a:solidFill>
                <a:cs typeface="Alarabiya Font" pitchFamily="2" charset="-78"/>
              </a:rPr>
              <a:t>صور لبعض ممارسات الخداع التسويقي</a:t>
            </a:r>
            <a:endParaRPr lang="ar-SA" dirty="0">
              <a:solidFill>
                <a:srgbClr val="FFC000"/>
              </a:solidFill>
              <a:cs typeface="Alarabiya Font"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282" y="1214422"/>
            <a:ext cx="8715436" cy="4857784"/>
          </a:xfrm>
        </p:spPr>
      </p:pic>
      <p:sp>
        <p:nvSpPr>
          <p:cNvPr id="5" name="مربع نص 4"/>
          <p:cNvSpPr txBox="1"/>
          <p:nvPr/>
        </p:nvSpPr>
        <p:spPr>
          <a:xfrm>
            <a:off x="0" y="6357958"/>
            <a:ext cx="8971630" cy="369332"/>
          </a:xfrm>
          <a:prstGeom prst="rect">
            <a:avLst/>
          </a:prstGeom>
          <a:noFill/>
        </p:spPr>
        <p:txBody>
          <a:bodyPr wrap="square" rtlCol="1">
            <a:spAutoFit/>
          </a:bodyPr>
          <a:lstStyle/>
          <a:p>
            <a:r>
              <a:rPr lang="ar-SA" dirty="0" smtClean="0">
                <a:solidFill>
                  <a:srgbClr val="C00000"/>
                </a:solidFill>
                <a:cs typeface="Alarabiya Font" pitchFamily="2" charset="-78"/>
              </a:rPr>
              <a:t>الخداع التسويقي                                                                                                      				            إدارة التسويق</a:t>
            </a:r>
            <a:endParaRPr lang="ar-SA" dirty="0">
              <a:solidFill>
                <a:srgbClr val="C00000"/>
              </a:solidFill>
              <a:cs typeface="Alarabiya Font" pitchFamily="2" charset="-78"/>
            </a:endParaRPr>
          </a:p>
        </p:txBody>
      </p:sp>
    </p:spTree>
    <p:extLst>
      <p:ext uri="{BB962C8B-B14F-4D97-AF65-F5344CB8AC3E}">
        <p14:creationId xmlns:p14="http://schemas.microsoft.com/office/powerpoint/2010/main" val="712225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709</TotalTime>
  <Words>1320</Words>
  <Application>Microsoft Office PowerPoint</Application>
  <PresentationFormat>On-screen Show (4:3)</PresentationFormat>
  <Paragraphs>197</Paragraphs>
  <Slides>33</Slides>
  <Notes>0</Notes>
  <HiddenSlides>0</HiddenSlides>
  <MMClips>2</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PowerPoint Presentation</vt:lpstr>
      <vt:lpstr>PowerPoint Presentation</vt:lpstr>
      <vt:lpstr>بين الغش التجاري والخداع التسويقي</vt:lpstr>
      <vt:lpstr>بين الغش التجاري والخداع التسويقي</vt:lpstr>
      <vt:lpstr>ممارسات الخداع والمزيج التسويقي:</vt:lpstr>
      <vt:lpstr>ممارسات الخداع والمزيج التسويقي</vt:lpstr>
      <vt:lpstr>ممارسات الخداع والمزيج التسويقي</vt:lpstr>
      <vt:lpstr>ممارسات الخداع والمزيج التسويقي</vt:lpstr>
      <vt:lpstr>صور لبعض ممارسات الخداع التسويقي</vt:lpstr>
      <vt:lpstr>صور لبعض ممارسات الخداع التسويقي</vt:lpstr>
      <vt:lpstr>صور لبعض ممارسات الخداع التسويقي</vt:lpstr>
      <vt:lpstr>صور لبعض ممارسات الخداع التسويقي</vt:lpstr>
      <vt:lpstr>صور لبعض ممارسات الخداع التسويقي</vt:lpstr>
      <vt:lpstr>لماذا يبدو الهمبرغر أشهى في الإعلان</vt:lpstr>
      <vt:lpstr>هل لازلت تثق بالإعلانات</vt:lpstr>
      <vt:lpstr>أهم أسباب ظهور  الخداع التسويقي</vt:lpstr>
      <vt:lpstr>الأطراف المسؤولة عن حماية المستهلكين  من الخداع التسويقي</vt:lpstr>
      <vt:lpstr>الأطراف المسؤولة عن حماية المستهلكين  من الخداع التسويقي</vt:lpstr>
      <vt:lpstr>آليات للحد من الخداع التسويقي </vt:lpstr>
      <vt:lpstr>آليات للحد من الخداع التسويقي</vt:lpstr>
      <vt:lpstr>آليات للحد من الخداع التسويقي :</vt:lpstr>
      <vt:lpstr>الإطار القانوني والتطبيقي </vt:lpstr>
      <vt:lpstr>الإطار القانوني والتطبيقي </vt:lpstr>
      <vt:lpstr>الإطار القانوني والتطبيقي </vt:lpstr>
      <vt:lpstr>الإطار القانوني والتطبيقي </vt:lpstr>
      <vt:lpstr>الإطار القانوني والتطبيقي </vt:lpstr>
      <vt:lpstr>الإطار القانوني والتطبيقي </vt:lpstr>
      <vt:lpstr>الإطار القانوني والتطبيقي </vt:lpstr>
      <vt:lpstr>الإطار القانوني والتطبيقي </vt:lpstr>
      <vt:lpstr>الإطار القانوني والتطبيقي </vt:lpstr>
      <vt:lpstr>الإطار القانوني والتطبيقي </vt:lpstr>
      <vt:lpstr>بناء على ماذكر كيف تحمي نفسك</vt:lpstr>
      <vt:lpstr>   شكراً لكم  طلال الشريف دخيل العنزي مشعل العصيمي </vt:lpstr>
    </vt:vector>
  </TitlesOfParts>
  <Company>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منجزات إدارة تطوير التطبيقات النمطية للعام 2010م /  1431 هـ</dc:title>
  <cp:revision>117</cp:revision>
  <dcterms:created xsi:type="dcterms:W3CDTF">2011-02-06T06:47:00Z</dcterms:created>
  <dcterms:modified xsi:type="dcterms:W3CDTF">2014-11-20T17:22:42Z</dcterms:modified>
</cp:coreProperties>
</file>