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2" d="100"/>
          <a:sy n="42" d="100"/>
        </p:scale>
        <p:origin x="13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F13148D-47DB-4FF6-B637-EBFFB24E3F98}" type="datetimeFigureOut">
              <a:rPr lang="en-US" smtClean="0"/>
              <a:pPr/>
              <a:t>1/23/2015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2F639BC-77BA-40B9-92DF-27A37584EE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13148D-47DB-4FF6-B637-EBFFB24E3F98}"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639BC-77BA-40B9-92DF-27A37584EE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F13148D-47DB-4FF6-B637-EBFFB24E3F98}" type="datetimeFigureOut">
              <a:rPr lang="en-US" smtClean="0"/>
              <a:pPr/>
              <a:t>1/23/2015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2F639BC-77BA-40B9-92DF-27A37584EE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13148D-47DB-4FF6-B637-EBFFB24E3F98}" type="datetimeFigureOut">
              <a:rPr lang="en-US" smtClean="0"/>
              <a:pPr/>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2F639BC-77BA-40B9-92DF-27A37584EE7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F13148D-47DB-4FF6-B637-EBFFB24E3F98}" type="datetimeFigureOut">
              <a:rPr lang="en-US" smtClean="0"/>
              <a:pPr/>
              <a:t>1/23/2015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2F639BC-77BA-40B9-92DF-27A37584EE7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F13148D-47DB-4FF6-B637-EBFFB24E3F98}" type="datetimeFigureOut">
              <a:rPr lang="en-US" smtClean="0"/>
              <a:pPr/>
              <a:t>1/23/2015</a:t>
            </a:fld>
            <a:endParaRPr lang="en-US"/>
          </a:p>
        </p:txBody>
      </p:sp>
      <p:sp>
        <p:nvSpPr>
          <p:cNvPr id="10" name="Slide Number Placeholder 9"/>
          <p:cNvSpPr>
            <a:spLocks noGrp="1"/>
          </p:cNvSpPr>
          <p:nvPr>
            <p:ph type="sldNum" sz="quarter" idx="16"/>
          </p:nvPr>
        </p:nvSpPr>
        <p:spPr/>
        <p:txBody>
          <a:bodyPr rtlCol="0"/>
          <a:lstStyle/>
          <a:p>
            <a:fld id="{32F639BC-77BA-40B9-92DF-27A37584EE7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F13148D-47DB-4FF6-B637-EBFFB24E3F98}" type="datetimeFigureOut">
              <a:rPr lang="en-US" smtClean="0"/>
              <a:pPr/>
              <a:t>1/23/2015</a:t>
            </a:fld>
            <a:endParaRPr lang="en-US"/>
          </a:p>
        </p:txBody>
      </p:sp>
      <p:sp>
        <p:nvSpPr>
          <p:cNvPr id="12" name="Slide Number Placeholder 11"/>
          <p:cNvSpPr>
            <a:spLocks noGrp="1"/>
          </p:cNvSpPr>
          <p:nvPr>
            <p:ph type="sldNum" sz="quarter" idx="16"/>
          </p:nvPr>
        </p:nvSpPr>
        <p:spPr/>
        <p:txBody>
          <a:bodyPr rtlCol="0"/>
          <a:lstStyle/>
          <a:p>
            <a:fld id="{32F639BC-77BA-40B9-92DF-27A37584EE7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F13148D-47DB-4FF6-B637-EBFFB24E3F98}" type="datetimeFigureOut">
              <a:rPr lang="en-US" smtClean="0"/>
              <a:pPr/>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2F639BC-77BA-40B9-92DF-27A37584EE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3148D-47DB-4FF6-B637-EBFFB24E3F98}" type="datetimeFigureOut">
              <a:rPr lang="en-US" smtClean="0"/>
              <a:pPr/>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2F639BC-77BA-40B9-92DF-27A37584EE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F13148D-47DB-4FF6-B637-EBFFB24E3F98}" type="datetimeFigureOut">
              <a:rPr lang="en-US" smtClean="0"/>
              <a:pPr/>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2F639BC-77BA-40B9-92DF-27A37584EE7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F13148D-47DB-4FF6-B637-EBFFB24E3F98}" type="datetimeFigureOut">
              <a:rPr lang="en-US" smtClean="0"/>
              <a:pPr/>
              <a:t>1/23/2015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2F639BC-77BA-40B9-92DF-27A37584EE7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F13148D-47DB-4FF6-B637-EBFFB24E3F98}" type="datetimeFigureOut">
              <a:rPr lang="en-US" smtClean="0"/>
              <a:pPr/>
              <a:t>1/23/2015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2F639BC-77BA-40B9-92DF-27A37584EE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124744"/>
            <a:ext cx="6477000" cy="1324744"/>
          </a:xfrm>
        </p:spPr>
        <p:txBody>
          <a:bodyPr>
            <a:normAutofit/>
          </a:bodyPr>
          <a:lstStyle/>
          <a:p>
            <a:pPr algn="ctr"/>
            <a:r>
              <a:rPr lang="ar-SA" sz="4800" dirty="0">
                <a:latin typeface="Sakkal Majalla" pitchFamily="2" charset="-78"/>
                <a:cs typeface="Sakkal Majalla" pitchFamily="2" charset="-78"/>
              </a:rPr>
              <a:t>	المدخل للإدارة الالكترونية</a:t>
            </a:r>
            <a:endParaRPr lang="en-US" sz="4800" dirty="0">
              <a:latin typeface="Sakkal Majalla" pitchFamily="2" charset="-78"/>
              <a:cs typeface="Sakkal Majalla"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763653"/>
            <a:ext cx="3744416" cy="280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23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1600200"/>
            <a:ext cx="8784976" cy="4925144"/>
          </a:xfrm>
        </p:spPr>
        <p:txBody>
          <a:bodyPr>
            <a:normAutofit/>
          </a:bodyPr>
          <a:lstStyle/>
          <a:p>
            <a:pPr marL="0" indent="0" algn="r" rtl="1">
              <a:buNone/>
            </a:pPr>
            <a:r>
              <a:rPr lang="ar-SA" dirty="0">
                <a:solidFill>
                  <a:schemeClr val="accent2"/>
                </a:solidFill>
                <a:latin typeface="Sakkal Majalla" pitchFamily="2" charset="-78"/>
                <a:cs typeface="Sakkal Majalla" pitchFamily="2" charset="-78"/>
              </a:rPr>
              <a:t>4. الأسباب </a:t>
            </a:r>
            <a:r>
              <a:rPr lang="ar-SA" dirty="0" smtClean="0">
                <a:solidFill>
                  <a:schemeClr val="accent2"/>
                </a:solidFill>
                <a:latin typeface="Sakkal Majalla" pitchFamily="2" charset="-78"/>
                <a:cs typeface="Sakkal Majalla" pitchFamily="2" charset="-78"/>
              </a:rPr>
              <a:t>الإدارية:</a:t>
            </a:r>
          </a:p>
          <a:p>
            <a:pPr marL="571500" indent="-571500" algn="r" rtl="1">
              <a:buFont typeface="+mj-lt"/>
              <a:buAutoNum type="romanUcPeriod"/>
            </a:pPr>
            <a:r>
              <a:rPr lang="ar-SA" dirty="0">
                <a:solidFill>
                  <a:schemeClr val="tx2"/>
                </a:solidFill>
                <a:latin typeface="Sakkal Majalla" pitchFamily="2" charset="-78"/>
                <a:cs typeface="Sakkal Majalla" pitchFamily="2" charset="-78"/>
              </a:rPr>
              <a:t>تحسين الكفاءة الخاصة بالإدارة الحكومية.</a:t>
            </a:r>
          </a:p>
          <a:p>
            <a:pPr marL="571500" indent="-571500" algn="r" rtl="1">
              <a:buFont typeface="+mj-lt"/>
              <a:buAutoNum type="romanUcPeriod"/>
            </a:pPr>
            <a:r>
              <a:rPr lang="ar-SA" dirty="0">
                <a:solidFill>
                  <a:schemeClr val="tx2"/>
                </a:solidFill>
                <a:latin typeface="Sakkal Majalla" pitchFamily="2" charset="-78"/>
                <a:cs typeface="Sakkal Majalla" pitchFamily="2" charset="-78"/>
              </a:rPr>
              <a:t>رفع مستوى المسألة والشفافية في كافة التعاملات.</a:t>
            </a:r>
          </a:p>
          <a:p>
            <a:pPr marL="571500" indent="-571500" algn="r" rtl="1">
              <a:buFont typeface="+mj-lt"/>
              <a:buAutoNum type="romanUcPeriod"/>
            </a:pPr>
            <a:r>
              <a:rPr lang="ar-SA" dirty="0">
                <a:solidFill>
                  <a:schemeClr val="tx2"/>
                </a:solidFill>
                <a:latin typeface="Sakkal Majalla" pitchFamily="2" charset="-78"/>
                <a:cs typeface="Sakkal Majalla" pitchFamily="2" charset="-78"/>
              </a:rPr>
              <a:t>الحد من انتشار مستويات الفساد.</a:t>
            </a:r>
          </a:p>
          <a:p>
            <a:pPr marL="571500" indent="-571500" algn="r" rtl="1">
              <a:buFont typeface="+mj-lt"/>
              <a:buAutoNum type="romanUcPeriod"/>
            </a:pPr>
            <a:r>
              <a:rPr lang="ar-SA" dirty="0">
                <a:solidFill>
                  <a:schemeClr val="tx2"/>
                </a:solidFill>
                <a:latin typeface="Sakkal Majalla" pitchFamily="2" charset="-78"/>
                <a:cs typeface="Sakkal Majalla" pitchFamily="2" charset="-78"/>
              </a:rPr>
              <a:t>تجنب الأخطاء الخاصة بتعدد الأعمال التي يقوم بها العنصر البشري وبخاصة أثناء عملية المعالجة اليدوية للبيانات.</a:t>
            </a:r>
          </a:p>
          <a:p>
            <a:pPr marL="571500" indent="-571500" algn="r" rtl="1">
              <a:buFont typeface="+mj-lt"/>
              <a:buAutoNum type="romanUcPeriod"/>
            </a:pPr>
            <a:r>
              <a:rPr lang="ar-SA" dirty="0">
                <a:solidFill>
                  <a:schemeClr val="tx2"/>
                </a:solidFill>
                <a:latin typeface="Sakkal Majalla" pitchFamily="2" charset="-78"/>
                <a:cs typeface="Sakkal Majalla" pitchFamily="2" charset="-78"/>
              </a:rPr>
              <a:t>مشاركة المعلومات والمعارف بين الهيئات الحكومية.</a:t>
            </a:r>
          </a:p>
          <a:p>
            <a:pPr marL="571500" indent="-571500" algn="r" rtl="1">
              <a:buFont typeface="+mj-lt"/>
              <a:buAutoNum type="romanUcPeriod"/>
            </a:pPr>
            <a:r>
              <a:rPr lang="ar-SA" dirty="0">
                <a:solidFill>
                  <a:schemeClr val="tx2"/>
                </a:solidFill>
                <a:latin typeface="Sakkal Majalla" pitchFamily="2" charset="-78"/>
                <a:cs typeface="Sakkal Majalla" pitchFamily="2" charset="-78"/>
              </a:rPr>
              <a:t> استخدام التطورات المختلفة الخاصة بمجال تكنولوجيا المعلومات والاتصالات لإعادة هيكلة كافة العمليات التي تتم في القطاع العام .</a:t>
            </a:r>
          </a:p>
          <a:p>
            <a:pPr marL="0" indent="0" algn="r" rtl="1">
              <a:buNone/>
            </a:pPr>
            <a:endParaRPr lang="en-US" dirty="0">
              <a:solidFill>
                <a:schemeClr val="accent2"/>
              </a:solidFill>
              <a:latin typeface="Sakkal Majalla" pitchFamily="2" charset="-78"/>
              <a:cs typeface="Sakkal Majalla" pitchFamily="2" charset="-78"/>
            </a:endParaRPr>
          </a:p>
        </p:txBody>
      </p:sp>
    </p:spTree>
    <p:extLst>
      <p:ext uri="{BB962C8B-B14F-4D97-AF65-F5344CB8AC3E}">
        <p14:creationId xmlns:p14="http://schemas.microsoft.com/office/powerpoint/2010/main" val="204764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04664"/>
            <a:ext cx="8153400" cy="814536"/>
          </a:xfrm>
        </p:spPr>
        <p:txBody>
          <a:bodyPr/>
          <a:lstStyle/>
          <a:p>
            <a:pPr algn="ctr"/>
            <a:r>
              <a:rPr lang="ar-SA" dirty="0" smtClean="0">
                <a:latin typeface="Sakkal Majalla" pitchFamily="2" charset="-78"/>
                <a:cs typeface="Sakkal Majalla" pitchFamily="2" charset="-78"/>
              </a:rPr>
              <a:t>متطلبات </a:t>
            </a:r>
            <a:r>
              <a:rPr lang="ar-SA" dirty="0">
                <a:latin typeface="Sakkal Majalla" pitchFamily="2" charset="-78"/>
                <a:cs typeface="Sakkal Majalla" pitchFamily="2" charset="-78"/>
              </a:rPr>
              <a:t>تطبيق الإدارة الالكترونية</a:t>
            </a:r>
            <a:endParaRPr lang="en-US" dirty="0">
              <a:latin typeface="Sakkal Majalla" pitchFamily="2" charset="-78"/>
              <a:cs typeface="Sakkal Majalla" pitchFamily="2" charset="-78"/>
            </a:endParaRPr>
          </a:p>
        </p:txBody>
      </p:sp>
      <p:sp>
        <p:nvSpPr>
          <p:cNvPr id="3" name="Content Placeholder 2"/>
          <p:cNvSpPr>
            <a:spLocks noGrp="1"/>
          </p:cNvSpPr>
          <p:nvPr>
            <p:ph sz="quarter" idx="1"/>
          </p:nvPr>
        </p:nvSpPr>
        <p:spPr>
          <a:xfrm>
            <a:off x="971600" y="1772816"/>
            <a:ext cx="7271720" cy="4709120"/>
          </a:xfrm>
        </p:spPr>
        <p:txBody>
          <a:bodyPr>
            <a:normAutofit lnSpcReduction="10000"/>
          </a:bodyPr>
          <a:lstStyle/>
          <a:p>
            <a:pPr algn="r" rtl="1"/>
            <a:r>
              <a:rPr lang="ar-SA" dirty="0" smtClean="0">
                <a:solidFill>
                  <a:schemeClr val="tx2"/>
                </a:solidFill>
                <a:latin typeface="Sakkal Majalla" pitchFamily="2" charset="-78"/>
                <a:cs typeface="Sakkal Majalla" pitchFamily="2" charset="-78"/>
              </a:rPr>
              <a:t>توفر الارادة.</a:t>
            </a:r>
            <a:endParaRPr lang="ar-SA" dirty="0">
              <a:solidFill>
                <a:schemeClr val="tx2"/>
              </a:solidFill>
              <a:latin typeface="Sakkal Majalla" pitchFamily="2" charset="-78"/>
              <a:cs typeface="Sakkal Majalla" pitchFamily="2" charset="-78"/>
            </a:endParaRPr>
          </a:p>
          <a:p>
            <a:pPr algn="r" rtl="1"/>
            <a:r>
              <a:rPr lang="ar-SA" dirty="0" smtClean="0">
                <a:solidFill>
                  <a:schemeClr val="tx2"/>
                </a:solidFill>
                <a:latin typeface="Sakkal Majalla" pitchFamily="2" charset="-78"/>
                <a:cs typeface="Sakkal Majalla" pitchFamily="2" charset="-78"/>
              </a:rPr>
              <a:t>البنية التحتية.</a:t>
            </a:r>
            <a:endParaRPr lang="ar-SA" dirty="0">
              <a:solidFill>
                <a:schemeClr val="tx2"/>
              </a:solidFill>
              <a:latin typeface="Sakkal Majalla" pitchFamily="2" charset="-78"/>
              <a:cs typeface="Sakkal Majalla" pitchFamily="2" charset="-78"/>
            </a:endParaRPr>
          </a:p>
          <a:p>
            <a:pPr algn="r" rtl="1"/>
            <a:r>
              <a:rPr lang="ar-SA" dirty="0" smtClean="0">
                <a:solidFill>
                  <a:schemeClr val="tx2"/>
                </a:solidFill>
                <a:latin typeface="Sakkal Majalla" pitchFamily="2" charset="-78"/>
                <a:cs typeface="Sakkal Majalla" pitchFamily="2" charset="-78"/>
              </a:rPr>
              <a:t>توفير </a:t>
            </a:r>
            <a:r>
              <a:rPr lang="ar-SA" dirty="0">
                <a:solidFill>
                  <a:schemeClr val="tx2"/>
                </a:solidFill>
                <a:latin typeface="Sakkal Majalla" pitchFamily="2" charset="-78"/>
                <a:cs typeface="Sakkal Majalla" pitchFamily="2" charset="-78"/>
              </a:rPr>
              <a:t>الوسائل </a:t>
            </a:r>
            <a:r>
              <a:rPr lang="ar-SA" dirty="0" smtClean="0">
                <a:solidFill>
                  <a:schemeClr val="tx2"/>
                </a:solidFill>
                <a:latin typeface="Sakkal Majalla" pitchFamily="2" charset="-78"/>
                <a:cs typeface="Sakkal Majalla" pitchFamily="2" charset="-78"/>
              </a:rPr>
              <a:t>الالكترونية.</a:t>
            </a:r>
            <a:endParaRPr lang="ar-SA" dirty="0">
              <a:solidFill>
                <a:schemeClr val="tx2"/>
              </a:solidFill>
              <a:latin typeface="Sakkal Majalla" pitchFamily="2" charset="-78"/>
              <a:cs typeface="Sakkal Majalla" pitchFamily="2" charset="-78"/>
            </a:endParaRPr>
          </a:p>
          <a:p>
            <a:pPr algn="r" rtl="1"/>
            <a:r>
              <a:rPr lang="ar-SA" dirty="0" smtClean="0">
                <a:solidFill>
                  <a:schemeClr val="tx2"/>
                </a:solidFill>
                <a:latin typeface="Sakkal Majalla" pitchFamily="2" charset="-78"/>
                <a:cs typeface="Sakkal Majalla" pitchFamily="2" charset="-78"/>
              </a:rPr>
              <a:t>توفير </a:t>
            </a:r>
            <a:r>
              <a:rPr lang="ar-SA" dirty="0">
                <a:solidFill>
                  <a:schemeClr val="tx2"/>
                </a:solidFill>
                <a:latin typeface="Sakkal Majalla" pitchFamily="2" charset="-78"/>
                <a:cs typeface="Sakkal Majalla" pitchFamily="2" charset="-78"/>
              </a:rPr>
              <a:t>الوصول لشبكة </a:t>
            </a:r>
            <a:r>
              <a:rPr lang="ar-SA" dirty="0" smtClean="0">
                <a:solidFill>
                  <a:schemeClr val="tx2"/>
                </a:solidFill>
                <a:latin typeface="Sakkal Majalla" pitchFamily="2" charset="-78"/>
                <a:cs typeface="Sakkal Majalla" pitchFamily="2" charset="-78"/>
              </a:rPr>
              <a:t>الانترنت.</a:t>
            </a:r>
            <a:endParaRPr lang="ar-SA" dirty="0">
              <a:solidFill>
                <a:schemeClr val="tx2"/>
              </a:solidFill>
              <a:latin typeface="Sakkal Majalla" pitchFamily="2" charset="-78"/>
              <a:cs typeface="Sakkal Majalla" pitchFamily="2" charset="-78"/>
            </a:endParaRPr>
          </a:p>
          <a:p>
            <a:pPr algn="r" rtl="1"/>
            <a:r>
              <a:rPr lang="ar-SA" dirty="0" smtClean="0">
                <a:solidFill>
                  <a:schemeClr val="tx2"/>
                </a:solidFill>
                <a:latin typeface="Sakkal Majalla" pitchFamily="2" charset="-78"/>
                <a:cs typeface="Sakkal Majalla" pitchFamily="2" charset="-78"/>
              </a:rPr>
              <a:t>التدريب </a:t>
            </a:r>
            <a:r>
              <a:rPr lang="ar-SA" dirty="0">
                <a:solidFill>
                  <a:schemeClr val="tx2"/>
                </a:solidFill>
                <a:latin typeface="Sakkal Majalla" pitchFamily="2" charset="-78"/>
                <a:cs typeface="Sakkal Majalla" pitchFamily="2" charset="-78"/>
              </a:rPr>
              <a:t>وبناء </a:t>
            </a:r>
            <a:r>
              <a:rPr lang="ar-SA" dirty="0" smtClean="0">
                <a:solidFill>
                  <a:schemeClr val="tx2"/>
                </a:solidFill>
                <a:latin typeface="Sakkal Majalla" pitchFamily="2" charset="-78"/>
                <a:cs typeface="Sakkal Majalla" pitchFamily="2" charset="-78"/>
              </a:rPr>
              <a:t>القدرات.</a:t>
            </a:r>
            <a:endParaRPr lang="ar-SA" dirty="0">
              <a:solidFill>
                <a:schemeClr val="tx2"/>
              </a:solidFill>
              <a:latin typeface="Sakkal Majalla" pitchFamily="2" charset="-78"/>
              <a:cs typeface="Sakkal Majalla" pitchFamily="2" charset="-78"/>
            </a:endParaRPr>
          </a:p>
          <a:p>
            <a:pPr algn="r" rtl="1"/>
            <a:r>
              <a:rPr lang="ar-SA" dirty="0" smtClean="0">
                <a:solidFill>
                  <a:schemeClr val="tx2"/>
                </a:solidFill>
                <a:latin typeface="Sakkal Majalla" pitchFamily="2" charset="-78"/>
                <a:cs typeface="Sakkal Majalla" pitchFamily="2" charset="-78"/>
              </a:rPr>
              <a:t>توافر </a:t>
            </a:r>
            <a:r>
              <a:rPr lang="ar-SA" dirty="0">
                <a:solidFill>
                  <a:schemeClr val="tx2"/>
                </a:solidFill>
                <a:latin typeface="Sakkal Majalla" pitchFamily="2" charset="-78"/>
                <a:cs typeface="Sakkal Majalla" pitchFamily="2" charset="-78"/>
              </a:rPr>
              <a:t>مستوى مناسب من </a:t>
            </a:r>
            <a:r>
              <a:rPr lang="ar-SA" dirty="0" smtClean="0">
                <a:solidFill>
                  <a:schemeClr val="tx2"/>
                </a:solidFill>
                <a:latin typeface="Sakkal Majalla" pitchFamily="2" charset="-78"/>
                <a:cs typeface="Sakkal Majalla" pitchFamily="2" charset="-78"/>
              </a:rPr>
              <a:t>التمويل.</a:t>
            </a:r>
            <a:endParaRPr lang="ar-SA" dirty="0">
              <a:solidFill>
                <a:schemeClr val="tx2"/>
              </a:solidFill>
              <a:latin typeface="Sakkal Majalla" pitchFamily="2" charset="-78"/>
              <a:cs typeface="Sakkal Majalla" pitchFamily="2" charset="-78"/>
            </a:endParaRPr>
          </a:p>
          <a:p>
            <a:pPr algn="r" rtl="1"/>
            <a:r>
              <a:rPr lang="ar-SA" dirty="0" smtClean="0">
                <a:solidFill>
                  <a:schemeClr val="tx2"/>
                </a:solidFill>
                <a:latin typeface="Sakkal Majalla" pitchFamily="2" charset="-78"/>
                <a:cs typeface="Sakkal Majalla" pitchFamily="2" charset="-78"/>
              </a:rPr>
              <a:t>وجود تشريعات.</a:t>
            </a:r>
            <a:endParaRPr lang="ar-SA" dirty="0">
              <a:solidFill>
                <a:schemeClr val="tx2"/>
              </a:solidFill>
              <a:latin typeface="Sakkal Majalla" pitchFamily="2" charset="-78"/>
              <a:cs typeface="Sakkal Majalla" pitchFamily="2" charset="-78"/>
            </a:endParaRPr>
          </a:p>
          <a:p>
            <a:pPr algn="r" rtl="1"/>
            <a:r>
              <a:rPr lang="ar-SA" dirty="0" smtClean="0">
                <a:solidFill>
                  <a:schemeClr val="tx2"/>
                </a:solidFill>
                <a:latin typeface="Sakkal Majalla" pitchFamily="2" charset="-78"/>
                <a:cs typeface="Sakkal Majalla" pitchFamily="2" charset="-78"/>
              </a:rPr>
              <a:t>الاهتمام </a:t>
            </a:r>
            <a:r>
              <a:rPr lang="ar-SA" dirty="0">
                <a:solidFill>
                  <a:schemeClr val="tx2"/>
                </a:solidFill>
                <a:latin typeface="Sakkal Majalla" pitchFamily="2" charset="-78"/>
                <a:cs typeface="Sakkal Majalla" pitchFamily="2" charset="-78"/>
              </a:rPr>
              <a:t>بأمن </a:t>
            </a:r>
            <a:r>
              <a:rPr lang="ar-SA" dirty="0" smtClean="0">
                <a:solidFill>
                  <a:schemeClr val="tx2"/>
                </a:solidFill>
                <a:latin typeface="Sakkal Majalla" pitchFamily="2" charset="-78"/>
                <a:cs typeface="Sakkal Majalla" pitchFamily="2" charset="-78"/>
              </a:rPr>
              <a:t>المعلومات.</a:t>
            </a:r>
            <a:endParaRPr lang="ar-SA" dirty="0">
              <a:solidFill>
                <a:schemeClr val="tx2"/>
              </a:solidFill>
              <a:latin typeface="Sakkal Majalla" pitchFamily="2" charset="-78"/>
              <a:cs typeface="Sakkal Majalla" pitchFamily="2" charset="-78"/>
            </a:endParaRPr>
          </a:p>
          <a:p>
            <a:pPr algn="r" rtl="1"/>
            <a:r>
              <a:rPr lang="ar-SA" dirty="0" smtClean="0">
                <a:solidFill>
                  <a:schemeClr val="tx2"/>
                </a:solidFill>
                <a:latin typeface="Sakkal Majalla" pitchFamily="2" charset="-78"/>
                <a:cs typeface="Sakkal Majalla" pitchFamily="2" charset="-78"/>
              </a:rPr>
              <a:t>خطة </a:t>
            </a:r>
            <a:r>
              <a:rPr lang="ar-SA" dirty="0">
                <a:solidFill>
                  <a:schemeClr val="tx2"/>
                </a:solidFill>
                <a:latin typeface="Sakkal Majalla" pitchFamily="2" charset="-78"/>
                <a:cs typeface="Sakkal Majalla" pitchFamily="2" charset="-78"/>
              </a:rPr>
              <a:t>تسويقية </a:t>
            </a:r>
            <a:r>
              <a:rPr lang="ar-SA" dirty="0" smtClean="0">
                <a:solidFill>
                  <a:schemeClr val="tx2"/>
                </a:solidFill>
                <a:latin typeface="Sakkal Majalla" pitchFamily="2" charset="-78"/>
                <a:cs typeface="Sakkal Majalla" pitchFamily="2" charset="-78"/>
              </a:rPr>
              <a:t>دعائية.</a:t>
            </a:r>
            <a:endParaRPr lang="ar-SA" dirty="0">
              <a:solidFill>
                <a:schemeClr val="tx2"/>
              </a:solidFill>
              <a:latin typeface="Sakkal Majalla" pitchFamily="2" charset="-78"/>
              <a:cs typeface="Sakkal Majalla" pitchFamily="2" charset="-78"/>
            </a:endParaRPr>
          </a:p>
          <a:p>
            <a:pPr algn="r" rtl="1"/>
            <a:endParaRPr lang="en-US" dirty="0"/>
          </a:p>
        </p:txBody>
      </p:sp>
    </p:spTree>
    <p:extLst>
      <p:ext uri="{BB962C8B-B14F-4D97-AF65-F5344CB8AC3E}">
        <p14:creationId xmlns:p14="http://schemas.microsoft.com/office/powerpoint/2010/main" val="90440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04664"/>
            <a:ext cx="8153400" cy="814536"/>
          </a:xfrm>
        </p:spPr>
        <p:txBody>
          <a:bodyPr/>
          <a:lstStyle/>
          <a:p>
            <a:pPr algn="ctr" rtl="1"/>
            <a:r>
              <a:rPr lang="ar-SA" dirty="0" smtClean="0">
                <a:latin typeface="Sakkal Majalla" pitchFamily="2" charset="-78"/>
                <a:cs typeface="Sakkal Majalla" pitchFamily="2" charset="-78"/>
              </a:rPr>
              <a:t>معوقات </a:t>
            </a:r>
            <a:r>
              <a:rPr lang="ar-SA" dirty="0">
                <a:latin typeface="Sakkal Majalla" pitchFamily="2" charset="-78"/>
                <a:cs typeface="Sakkal Majalla" pitchFamily="2" charset="-78"/>
              </a:rPr>
              <a:t>التحول إلى الإدارة الإلكترونية</a:t>
            </a:r>
            <a:endParaRPr lang="en-US" dirty="0">
              <a:latin typeface="Sakkal Majalla" pitchFamily="2" charset="-78"/>
              <a:cs typeface="Sakkal Majalla" pitchFamily="2" charset="-78"/>
            </a:endParaRPr>
          </a:p>
        </p:txBody>
      </p:sp>
      <p:sp>
        <p:nvSpPr>
          <p:cNvPr id="3" name="Content Placeholder 2"/>
          <p:cNvSpPr>
            <a:spLocks noGrp="1"/>
          </p:cNvSpPr>
          <p:nvPr>
            <p:ph sz="quarter" idx="1"/>
          </p:nvPr>
        </p:nvSpPr>
        <p:spPr>
          <a:xfrm>
            <a:off x="612648" y="1916832"/>
            <a:ext cx="8153400" cy="4179168"/>
          </a:xfrm>
        </p:spPr>
        <p:txBody>
          <a:bodyPr/>
          <a:lstStyle/>
          <a:p>
            <a:pPr marL="514350" indent="-514350" algn="r" rtl="1">
              <a:buFont typeface="+mj-lt"/>
              <a:buAutoNum type="arabicPeriod"/>
            </a:pPr>
            <a:r>
              <a:rPr lang="ar-SA" dirty="0">
                <a:solidFill>
                  <a:schemeClr val="tx2"/>
                </a:solidFill>
                <a:latin typeface="Sakkal Majalla" pitchFamily="2" charset="-78"/>
                <a:cs typeface="Sakkal Majalla" pitchFamily="2" charset="-78"/>
              </a:rPr>
              <a:t>اختلاف نظم الإدارة حتى داخل المنظمة الواحدة.</a:t>
            </a:r>
          </a:p>
          <a:p>
            <a:pPr marL="514350" indent="-514350" algn="r" rtl="1">
              <a:buFont typeface="+mj-lt"/>
              <a:buAutoNum type="arabicPeriod"/>
            </a:pPr>
            <a:r>
              <a:rPr lang="ar-SA" dirty="0" smtClean="0">
                <a:solidFill>
                  <a:schemeClr val="tx2"/>
                </a:solidFill>
                <a:latin typeface="Sakkal Majalla" pitchFamily="2" charset="-78"/>
                <a:cs typeface="Sakkal Majalla" pitchFamily="2" charset="-78"/>
              </a:rPr>
              <a:t>عدم </a:t>
            </a:r>
            <a:r>
              <a:rPr lang="ar-SA" dirty="0">
                <a:solidFill>
                  <a:schemeClr val="tx2"/>
                </a:solidFill>
                <a:latin typeface="Sakkal Majalla" pitchFamily="2" charset="-78"/>
                <a:cs typeface="Sakkal Majalla" pitchFamily="2" charset="-78"/>
              </a:rPr>
              <a:t>توافر الحافز القوي لدى الأفراد لإنجاح عملية التحول وعدم إحساسهم بأنهم  جزء من عملية التحول والنجاح.</a:t>
            </a:r>
          </a:p>
          <a:p>
            <a:pPr marL="514350" indent="-514350" algn="r" rtl="1">
              <a:buFont typeface="+mj-lt"/>
              <a:buAutoNum type="arabicPeriod"/>
            </a:pPr>
            <a:r>
              <a:rPr lang="ar-SA" dirty="0" smtClean="0">
                <a:solidFill>
                  <a:schemeClr val="tx2"/>
                </a:solidFill>
                <a:latin typeface="Sakkal Majalla" pitchFamily="2" charset="-78"/>
                <a:cs typeface="Sakkal Majalla" pitchFamily="2" charset="-78"/>
              </a:rPr>
              <a:t>صعوبة </a:t>
            </a:r>
            <a:r>
              <a:rPr lang="ar-SA" dirty="0">
                <a:solidFill>
                  <a:schemeClr val="tx2"/>
                </a:solidFill>
                <a:latin typeface="Sakkal Majalla" pitchFamily="2" charset="-78"/>
                <a:cs typeface="Sakkal Majalla" pitchFamily="2" charset="-78"/>
              </a:rPr>
              <a:t>الوصول إلى الإدارة الالكترونية المتكاملة داخل المنظمات.</a:t>
            </a:r>
          </a:p>
          <a:p>
            <a:pPr marL="514350" indent="-514350" algn="r" rtl="1">
              <a:buFont typeface="+mj-lt"/>
              <a:buAutoNum type="arabicPeriod"/>
            </a:pPr>
            <a:r>
              <a:rPr lang="ar-SA" dirty="0" smtClean="0">
                <a:solidFill>
                  <a:schemeClr val="tx2"/>
                </a:solidFill>
                <a:latin typeface="Sakkal Majalla" pitchFamily="2" charset="-78"/>
                <a:cs typeface="Sakkal Majalla" pitchFamily="2" charset="-78"/>
              </a:rPr>
              <a:t>عدم </a:t>
            </a:r>
            <a:r>
              <a:rPr lang="ar-SA" dirty="0">
                <a:solidFill>
                  <a:schemeClr val="tx2"/>
                </a:solidFill>
                <a:latin typeface="Sakkal Majalla" pitchFamily="2" charset="-78"/>
                <a:cs typeface="Sakkal Majalla" pitchFamily="2" charset="-78"/>
              </a:rPr>
              <a:t>توافر بنية أساسية فنية وتقنية جيدة.</a:t>
            </a:r>
          </a:p>
          <a:p>
            <a:pPr marL="514350" indent="-514350" algn="r" rtl="1">
              <a:buFont typeface="+mj-lt"/>
              <a:buAutoNum type="arabicPeriod"/>
            </a:pPr>
            <a:r>
              <a:rPr lang="ar-SA" dirty="0" smtClean="0">
                <a:solidFill>
                  <a:schemeClr val="tx2"/>
                </a:solidFill>
                <a:latin typeface="Sakkal Majalla" pitchFamily="2" charset="-78"/>
                <a:cs typeface="Sakkal Majalla" pitchFamily="2" charset="-78"/>
              </a:rPr>
              <a:t>سلبيّات </a:t>
            </a:r>
            <a:r>
              <a:rPr lang="ar-SA" dirty="0">
                <a:solidFill>
                  <a:schemeClr val="tx2"/>
                </a:solidFill>
                <a:latin typeface="Sakkal Majalla" pitchFamily="2" charset="-78"/>
                <a:cs typeface="Sakkal Majalla" pitchFamily="2" charset="-78"/>
              </a:rPr>
              <a:t>المحتملة لتطبيق مشروع "الادارة </a:t>
            </a:r>
            <a:r>
              <a:rPr lang="ar-SA" dirty="0" smtClean="0">
                <a:solidFill>
                  <a:schemeClr val="tx2"/>
                </a:solidFill>
                <a:latin typeface="Sakkal Majalla" pitchFamily="2" charset="-78"/>
                <a:cs typeface="Sakkal Majalla" pitchFamily="2" charset="-78"/>
              </a:rPr>
              <a:t>الالكترونية».</a:t>
            </a:r>
            <a:endParaRPr lang="ar-SA" dirty="0">
              <a:solidFill>
                <a:schemeClr val="tx2"/>
              </a:solidFill>
              <a:latin typeface="Sakkal Majalla" pitchFamily="2" charset="-78"/>
              <a:cs typeface="Sakkal Majalla" pitchFamily="2" charset="-78"/>
            </a:endParaRPr>
          </a:p>
          <a:p>
            <a:pPr algn="r" rtl="1"/>
            <a:endParaRPr lang="en-US" dirty="0"/>
          </a:p>
        </p:txBody>
      </p:sp>
    </p:spTree>
    <p:extLst>
      <p:ext uri="{BB962C8B-B14F-4D97-AF65-F5344CB8AC3E}">
        <p14:creationId xmlns:p14="http://schemas.microsoft.com/office/powerpoint/2010/main" val="127781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r" rtl="1"/>
            <a:r>
              <a:rPr lang="ar-SA" dirty="0">
                <a:solidFill>
                  <a:schemeClr val="tx2"/>
                </a:solidFill>
                <a:latin typeface="Sakkal Majalla" pitchFamily="2" charset="-78"/>
                <a:cs typeface="Sakkal Majalla" pitchFamily="2" charset="-78"/>
              </a:rPr>
              <a:t>قد يعتقد البعض أنه و عند تطبيق "الإدارة الالكترونية" سوف تزول كل المصاعب و المشاكل الإدارية و سوف تصبح الحياة أفضل.</a:t>
            </a:r>
          </a:p>
          <a:p>
            <a:pPr algn="r" rtl="1"/>
            <a:r>
              <a:rPr lang="ar-SA" dirty="0" smtClean="0">
                <a:solidFill>
                  <a:schemeClr val="accent1"/>
                </a:solidFill>
                <a:latin typeface="Sakkal Majalla" pitchFamily="2" charset="-78"/>
                <a:cs typeface="Sakkal Majalla" pitchFamily="2" charset="-78"/>
              </a:rPr>
              <a:t>ولكن </a:t>
            </a:r>
            <a:r>
              <a:rPr lang="ar-SA" smtClean="0">
                <a:solidFill>
                  <a:schemeClr val="accent1"/>
                </a:solidFill>
                <a:latin typeface="Sakkal Majalla" pitchFamily="2" charset="-78"/>
                <a:cs typeface="Sakkal Majalla" pitchFamily="2" charset="-78"/>
              </a:rPr>
              <a:t>الحقيقة وجود  </a:t>
            </a:r>
            <a:r>
              <a:rPr lang="ar-SA" dirty="0">
                <a:solidFill>
                  <a:schemeClr val="accent1"/>
                </a:solidFill>
                <a:latin typeface="Sakkal Majalla" pitchFamily="2" charset="-78"/>
                <a:cs typeface="Sakkal Majalla" pitchFamily="2" charset="-78"/>
              </a:rPr>
              <a:t>ثلاث سلبيات رئيسية هي:</a:t>
            </a:r>
          </a:p>
          <a:p>
            <a:pPr algn="r" rtl="1"/>
            <a:r>
              <a:rPr lang="ar-SA" dirty="0" smtClean="0">
                <a:solidFill>
                  <a:schemeClr val="tx2"/>
                </a:solidFill>
                <a:latin typeface="Sakkal Majalla" pitchFamily="2" charset="-78"/>
                <a:cs typeface="Sakkal Majalla" pitchFamily="2" charset="-78"/>
              </a:rPr>
              <a:t>التجسس الالكتروني.</a:t>
            </a:r>
            <a:endParaRPr lang="ar-SA" dirty="0">
              <a:solidFill>
                <a:schemeClr val="tx2"/>
              </a:solidFill>
              <a:latin typeface="Sakkal Majalla" pitchFamily="2" charset="-78"/>
              <a:cs typeface="Sakkal Majalla" pitchFamily="2" charset="-78"/>
            </a:endParaRPr>
          </a:p>
          <a:p>
            <a:pPr algn="r" rtl="1"/>
            <a:r>
              <a:rPr lang="ar-SA" dirty="0" smtClean="0">
                <a:solidFill>
                  <a:schemeClr val="tx2"/>
                </a:solidFill>
                <a:latin typeface="Sakkal Majalla" pitchFamily="2" charset="-78"/>
                <a:cs typeface="Sakkal Majalla" pitchFamily="2" charset="-78"/>
              </a:rPr>
              <a:t>زيادة التبعية.</a:t>
            </a:r>
            <a:endParaRPr lang="ar-SA" dirty="0">
              <a:solidFill>
                <a:schemeClr val="tx2"/>
              </a:solidFill>
              <a:latin typeface="Sakkal Majalla" pitchFamily="2" charset="-78"/>
              <a:cs typeface="Sakkal Majalla" pitchFamily="2" charset="-78"/>
            </a:endParaRPr>
          </a:p>
          <a:p>
            <a:pPr algn="r" rtl="1"/>
            <a:r>
              <a:rPr lang="ar-SA" dirty="0" smtClean="0">
                <a:solidFill>
                  <a:schemeClr val="tx2"/>
                </a:solidFill>
                <a:latin typeface="Sakkal Majalla" pitchFamily="2" charset="-78"/>
                <a:cs typeface="Sakkal Majalla" pitchFamily="2" charset="-78"/>
              </a:rPr>
              <a:t>شلل الإدارة.</a:t>
            </a:r>
            <a:endParaRPr lang="ar-SA" dirty="0">
              <a:solidFill>
                <a:schemeClr val="tx2"/>
              </a:solidFill>
              <a:latin typeface="Sakkal Majalla" pitchFamily="2" charset="-78"/>
              <a:cs typeface="Sakkal Majalla" pitchFamily="2" charset="-78"/>
            </a:endParaRPr>
          </a:p>
          <a:p>
            <a:pPr marL="0" indent="0" algn="r" rtl="1">
              <a:buNone/>
            </a:pPr>
            <a:endParaRPr lang="en-US" dirty="0"/>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04867" y="2492896"/>
            <a:ext cx="25908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612648" y="404664"/>
            <a:ext cx="8153400" cy="814536"/>
          </a:xfrm>
        </p:spPr>
        <p:txBody>
          <a:bodyPr/>
          <a:lstStyle/>
          <a:p>
            <a:pPr algn="ctr" rtl="1"/>
            <a:r>
              <a:rPr lang="ar-SA" dirty="0">
                <a:latin typeface="Sakkal Majalla" pitchFamily="2" charset="-78"/>
                <a:cs typeface="Sakkal Majalla" pitchFamily="2" charset="-78"/>
              </a:rPr>
              <a:t>سلبيات التحول إلى الإدارة الإلكترونية</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2388763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04664"/>
            <a:ext cx="8153400" cy="814536"/>
          </a:xfrm>
        </p:spPr>
        <p:txBody>
          <a:bodyPr>
            <a:normAutofit/>
          </a:bodyPr>
          <a:lstStyle/>
          <a:p>
            <a:pPr algn="ctr" rtl="1"/>
            <a:r>
              <a:rPr lang="ar-SA" dirty="0" smtClean="0">
                <a:latin typeface="Sakkal Majalla" pitchFamily="2" charset="-78"/>
                <a:cs typeface="Sakkal Majalla" pitchFamily="2" charset="-78"/>
              </a:rPr>
              <a:t>التجارة </a:t>
            </a:r>
            <a:r>
              <a:rPr lang="ar-SA" dirty="0">
                <a:latin typeface="Sakkal Majalla" pitchFamily="2" charset="-78"/>
                <a:cs typeface="Sakkal Majalla" pitchFamily="2" charset="-78"/>
              </a:rPr>
              <a:t>الإلكترونية والحكومة الإلكترونية</a:t>
            </a:r>
            <a:endParaRPr lang="en-US" dirty="0">
              <a:latin typeface="Sakkal Majalla" pitchFamily="2" charset="-78"/>
              <a:cs typeface="Sakkal Majalla" pitchFamily="2" charset="-78"/>
            </a:endParaRPr>
          </a:p>
        </p:txBody>
      </p:sp>
      <p:sp>
        <p:nvSpPr>
          <p:cNvPr id="3" name="Content Placeholder 2"/>
          <p:cNvSpPr>
            <a:spLocks noGrp="1"/>
          </p:cNvSpPr>
          <p:nvPr>
            <p:ph sz="quarter" idx="1"/>
          </p:nvPr>
        </p:nvSpPr>
        <p:spPr/>
        <p:txBody>
          <a:bodyPr>
            <a:normAutofit/>
          </a:bodyPr>
          <a:lstStyle/>
          <a:p>
            <a:pPr algn="r" rtl="1"/>
            <a:r>
              <a:rPr lang="ar-SA" dirty="0" smtClean="0">
                <a:solidFill>
                  <a:schemeClr val="accent2"/>
                </a:solidFill>
                <a:latin typeface="Sakkal Majalla" pitchFamily="2" charset="-78"/>
                <a:cs typeface="Sakkal Majalla" pitchFamily="2" charset="-78"/>
              </a:rPr>
              <a:t>التجارة </a:t>
            </a:r>
            <a:r>
              <a:rPr lang="ar-SA" dirty="0">
                <a:solidFill>
                  <a:schemeClr val="accent2"/>
                </a:solidFill>
                <a:latin typeface="Sakkal Majalla" pitchFamily="2" charset="-78"/>
                <a:cs typeface="Sakkal Majalla" pitchFamily="2" charset="-78"/>
              </a:rPr>
              <a:t>الالكترونية تعنى بتطبيقات التجارة والتبادل التجاري بين طرفين (فرد-شركة أو شركة-شركة) ويتم فيها تنفيذ العمليات التجارية عبر استخدام الوسائل الالكترونية ( هي عملية التبادل التجاري (شراء وبيع) لبضائع وخدمات عن طريق الإنترنت</a:t>
            </a:r>
            <a:r>
              <a:rPr lang="ar-SA" dirty="0" smtClean="0">
                <a:solidFill>
                  <a:schemeClr val="accent2"/>
                </a:solidFill>
                <a:latin typeface="Sakkal Majalla" pitchFamily="2" charset="-78"/>
                <a:cs typeface="Sakkal Majalla" pitchFamily="2" charset="-78"/>
              </a:rPr>
              <a:t>).</a:t>
            </a:r>
          </a:p>
          <a:p>
            <a:pPr marL="0" indent="0" algn="r" rtl="1">
              <a:buNone/>
            </a:pPr>
            <a:endParaRPr lang="ar-SA" sz="1100" dirty="0">
              <a:latin typeface="Sakkal Majalla" pitchFamily="2" charset="-78"/>
              <a:cs typeface="Sakkal Majalla" pitchFamily="2" charset="-78"/>
            </a:endParaRPr>
          </a:p>
          <a:p>
            <a:pPr algn="r" rtl="1"/>
            <a:r>
              <a:rPr lang="ar-SA" dirty="0" smtClean="0">
                <a:solidFill>
                  <a:schemeClr val="accent1"/>
                </a:solidFill>
                <a:latin typeface="Sakkal Majalla" pitchFamily="2" charset="-78"/>
                <a:cs typeface="Sakkal Majalla" pitchFamily="2" charset="-78"/>
              </a:rPr>
              <a:t>الحكومة </a:t>
            </a:r>
            <a:r>
              <a:rPr lang="ar-SA" dirty="0">
                <a:solidFill>
                  <a:schemeClr val="accent1"/>
                </a:solidFill>
                <a:latin typeface="Sakkal Majalla" pitchFamily="2" charset="-78"/>
                <a:cs typeface="Sakkal Majalla" pitchFamily="2" charset="-78"/>
              </a:rPr>
              <a:t>الالكترونية هي تطبيق الكتروني للخدمات المدنية المقدمة من قبل الحكومة للمواطنين والمقيمين والجهات ذات العلاقة حيث يتم خدمة جميع المستفيدين عن طريق الوسائل الالكترونية بدلا من الطريقة التقليدية عبر زيارة مكان معين وتقديم مستندات مطبوعة ( تعنى أكثر بتقديم خدمات للمواطنين وجعلها متوفرة بشكل أكبر طوال الوقت </a:t>
            </a:r>
            <a:r>
              <a:rPr lang="ar-SA" dirty="0" smtClean="0">
                <a:solidFill>
                  <a:schemeClr val="accent1"/>
                </a:solidFill>
                <a:latin typeface="Sakkal Majalla" pitchFamily="2" charset="-78"/>
                <a:cs typeface="Sakkal Majalla" pitchFamily="2" charset="-78"/>
              </a:rPr>
              <a:t>).</a:t>
            </a:r>
            <a:endParaRPr lang="ar-SA" dirty="0">
              <a:solidFill>
                <a:schemeClr val="accent1"/>
              </a:solidFill>
              <a:latin typeface="Sakkal Majalla" pitchFamily="2" charset="-78"/>
              <a:cs typeface="Sakkal Majalla" pitchFamily="2" charset="-78"/>
            </a:endParaRPr>
          </a:p>
        </p:txBody>
      </p:sp>
    </p:spTree>
    <p:extLst>
      <p:ext uri="{BB962C8B-B14F-4D97-AF65-F5344CB8AC3E}">
        <p14:creationId xmlns:p14="http://schemas.microsoft.com/office/powerpoint/2010/main" val="1295732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95936" y="1600200"/>
            <a:ext cx="4770112" cy="4997152"/>
          </a:xfrm>
        </p:spPr>
        <p:txBody>
          <a:bodyPr>
            <a:normAutofit/>
          </a:bodyPr>
          <a:lstStyle/>
          <a:p>
            <a:pPr algn="r" rtl="1"/>
            <a:r>
              <a:rPr lang="ar-SA" dirty="0">
                <a:solidFill>
                  <a:schemeClr val="tx2"/>
                </a:solidFill>
                <a:latin typeface="Sakkal Majalla" pitchFamily="2" charset="-78"/>
                <a:cs typeface="Sakkal Majalla" pitchFamily="2" charset="-78"/>
              </a:rPr>
              <a:t>الاختلاف الحقيقي بين التعاملات الإلكترونية المذكورة أعلاه هو هدف المنشأة وليس التقنية المستخدمة، فهدف التجارة الإلكترونية هو الوصول إلى المستهلك لتسهيل عملية الشراء أو البيع. بالإضافة إلى أهداف التجارة الإلكترونية، فالأعمال الحكومية تعنى أيضاً بأداء أعمالها مع شركاء آخرين بطريقة إلكترونية، مع المحافظة على خدمة المواطن التي هي من أهم أهداف تطبيق الحكومة.</a:t>
            </a:r>
            <a:endParaRPr lang="en-US" dirty="0">
              <a:solidFill>
                <a:schemeClr val="tx2"/>
              </a:solidFill>
              <a:latin typeface="Sakkal Majalla" pitchFamily="2" charset="-78"/>
              <a:cs typeface="Sakkal Majalla" pitchFamily="2" charset="-78"/>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307"/>
          <a:stretch/>
        </p:blipFill>
        <p:spPr bwMode="auto">
          <a:xfrm>
            <a:off x="-11562" y="2276872"/>
            <a:ext cx="4139952" cy="2599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50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153400" cy="814536"/>
          </a:xfrm>
        </p:spPr>
        <p:txBody>
          <a:bodyPr>
            <a:normAutofit fontScale="90000"/>
          </a:bodyPr>
          <a:lstStyle/>
          <a:p>
            <a:pPr algn="r" rtl="1"/>
            <a:r>
              <a:rPr lang="ar-SA" dirty="0" smtClean="0">
                <a:latin typeface="Sakkal Majalla" pitchFamily="2" charset="-78"/>
                <a:cs typeface="Sakkal Majalla" pitchFamily="2" charset="-78"/>
              </a:rPr>
              <a:t>التجارب </a:t>
            </a:r>
            <a:r>
              <a:rPr lang="ar-SA" dirty="0">
                <a:latin typeface="Sakkal Majalla" pitchFamily="2" charset="-78"/>
                <a:cs typeface="Sakkal Majalla" pitchFamily="2" charset="-78"/>
              </a:rPr>
              <a:t>العالمية والعربية في ميدان الإدارة الالكترونية :</a:t>
            </a:r>
            <a:endParaRPr lang="en-US" dirty="0">
              <a:latin typeface="Sakkal Majalla" pitchFamily="2" charset="-78"/>
              <a:cs typeface="Sakkal Majalla" pitchFamily="2" charset="-78"/>
            </a:endParaRPr>
          </a:p>
        </p:txBody>
      </p:sp>
      <p:sp>
        <p:nvSpPr>
          <p:cNvPr id="3" name="Content Placeholder 2"/>
          <p:cNvSpPr>
            <a:spLocks noGrp="1"/>
          </p:cNvSpPr>
          <p:nvPr>
            <p:ph sz="quarter" idx="1"/>
          </p:nvPr>
        </p:nvSpPr>
        <p:spPr>
          <a:xfrm>
            <a:off x="612648" y="1844824"/>
            <a:ext cx="8153400" cy="4251176"/>
          </a:xfrm>
        </p:spPr>
        <p:txBody>
          <a:bodyPr/>
          <a:lstStyle/>
          <a:p>
            <a:pPr marL="0" indent="0" algn="r" rtl="1">
              <a:buNone/>
            </a:pPr>
            <a:r>
              <a:rPr lang="ar-SA" dirty="0" smtClean="0">
                <a:solidFill>
                  <a:schemeClr val="accent1"/>
                </a:solidFill>
                <a:latin typeface="Sakkal Majalla" pitchFamily="2" charset="-78"/>
                <a:cs typeface="Sakkal Majalla" pitchFamily="2" charset="-78"/>
              </a:rPr>
              <a:t>1.  </a:t>
            </a:r>
            <a:r>
              <a:rPr lang="ar-SA" dirty="0">
                <a:solidFill>
                  <a:schemeClr val="accent1"/>
                </a:solidFill>
                <a:latin typeface="Sakkal Majalla" pitchFamily="2" charset="-78"/>
                <a:cs typeface="Sakkal Majalla" pitchFamily="2" charset="-78"/>
              </a:rPr>
              <a:t>تجربة الحكومة الالكترونية في الولايات المتحدة </a:t>
            </a:r>
            <a:r>
              <a:rPr lang="ar-SA" dirty="0" smtClean="0">
                <a:solidFill>
                  <a:schemeClr val="accent1"/>
                </a:solidFill>
                <a:latin typeface="Sakkal Majalla" pitchFamily="2" charset="-78"/>
                <a:cs typeface="Sakkal Majalla" pitchFamily="2" charset="-78"/>
              </a:rPr>
              <a:t>الامريكية:</a:t>
            </a:r>
            <a:endParaRPr lang="ar-SA" dirty="0">
              <a:solidFill>
                <a:schemeClr val="accent1"/>
              </a:solidFill>
              <a:latin typeface="Sakkal Majalla" pitchFamily="2" charset="-78"/>
              <a:cs typeface="Sakkal Majalla" pitchFamily="2" charset="-78"/>
            </a:endParaRPr>
          </a:p>
          <a:p>
            <a:pPr algn="r" rtl="1"/>
            <a:r>
              <a:rPr lang="ar-SA" dirty="0">
                <a:solidFill>
                  <a:schemeClr val="tx2"/>
                </a:solidFill>
                <a:latin typeface="Sakkal Majalla" pitchFamily="2" charset="-78"/>
                <a:cs typeface="Sakkal Majalla" pitchFamily="2" charset="-78"/>
              </a:rPr>
              <a:t>وضعت الادارة الامريكية خلال سنة 1992 استراتيجية لجعل الحكومة اذكى واقل كلفة وفاعلية واصبحت هذه الخطوة العنصر الهام في السياسة الاتحادية في القرن العشرين ، واعتمدت الاسس القانونية ووضعت البنية التحتية اللازمة لإقامة حكومة الكترونية ناجحة ، وقد تم تطبيق القوانين الخاصة بالحكومة الالكترونية بشكل فعلي منذ عام </a:t>
            </a:r>
            <a:r>
              <a:rPr lang="ar-SA" dirty="0" smtClean="0">
                <a:solidFill>
                  <a:schemeClr val="tx2"/>
                </a:solidFill>
                <a:latin typeface="Sakkal Majalla" pitchFamily="2" charset="-78"/>
                <a:cs typeface="Sakkal Majalla" pitchFamily="2" charset="-78"/>
              </a:rPr>
              <a:t>2002.</a:t>
            </a:r>
            <a:endParaRPr lang="ar-SA"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340123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844824"/>
            <a:ext cx="8153400" cy="4251176"/>
          </a:xfrm>
        </p:spPr>
        <p:txBody>
          <a:bodyPr/>
          <a:lstStyle/>
          <a:p>
            <a:pPr algn="r" rtl="1"/>
            <a:r>
              <a:rPr lang="ar-SA" dirty="0">
                <a:solidFill>
                  <a:schemeClr val="accent1"/>
                </a:solidFill>
                <a:latin typeface="Sakkal Majalla" pitchFamily="2" charset="-78"/>
                <a:cs typeface="Sakkal Majalla" pitchFamily="2" charset="-78"/>
              </a:rPr>
              <a:t>وذكر ايضاً ان استراتيجية الحكومة الالكترونية بالولايات المتحدة الامريكية تتضمن عدة امور من بينها :</a:t>
            </a:r>
          </a:p>
          <a:p>
            <a:pPr algn="r" rtl="1"/>
            <a:r>
              <a:rPr lang="ar-SA" dirty="0" smtClean="0">
                <a:solidFill>
                  <a:schemeClr val="tx2"/>
                </a:solidFill>
                <a:latin typeface="Sakkal Majalla" pitchFamily="2" charset="-78"/>
                <a:cs typeface="Sakkal Majalla" pitchFamily="2" charset="-78"/>
              </a:rPr>
              <a:t>تبسيط </a:t>
            </a:r>
            <a:r>
              <a:rPr lang="ar-SA" dirty="0">
                <a:solidFill>
                  <a:schemeClr val="tx2"/>
                </a:solidFill>
                <a:latin typeface="Sakkal Majalla" pitchFamily="2" charset="-78"/>
                <a:cs typeface="Sakkal Majalla" pitchFamily="2" charset="-78"/>
              </a:rPr>
              <a:t>توزيع الخدمات الى </a:t>
            </a:r>
            <a:r>
              <a:rPr lang="ar-SA" dirty="0" smtClean="0">
                <a:solidFill>
                  <a:schemeClr val="tx2"/>
                </a:solidFill>
                <a:latin typeface="Sakkal Majalla" pitchFamily="2" charset="-78"/>
                <a:cs typeface="Sakkal Majalla" pitchFamily="2" charset="-78"/>
              </a:rPr>
              <a:t>المواطنين.</a:t>
            </a:r>
            <a:endParaRPr lang="ar-SA" dirty="0">
              <a:solidFill>
                <a:schemeClr val="tx2"/>
              </a:solidFill>
              <a:latin typeface="Sakkal Majalla" pitchFamily="2" charset="-78"/>
              <a:cs typeface="Sakkal Majalla" pitchFamily="2" charset="-78"/>
            </a:endParaRPr>
          </a:p>
          <a:p>
            <a:pPr algn="r" rtl="1"/>
            <a:r>
              <a:rPr lang="ar-SA" dirty="0" smtClean="0">
                <a:solidFill>
                  <a:schemeClr val="tx2"/>
                </a:solidFill>
                <a:latin typeface="Sakkal Majalla" pitchFamily="2" charset="-78"/>
                <a:cs typeface="Sakkal Majalla" pitchFamily="2" charset="-78"/>
              </a:rPr>
              <a:t>إزالة البيروقراطية.</a:t>
            </a:r>
            <a:endParaRPr lang="ar-SA" dirty="0">
              <a:solidFill>
                <a:schemeClr val="tx2"/>
              </a:solidFill>
              <a:latin typeface="Sakkal Majalla" pitchFamily="2" charset="-78"/>
              <a:cs typeface="Sakkal Majalla" pitchFamily="2" charset="-78"/>
            </a:endParaRPr>
          </a:p>
          <a:p>
            <a:pPr algn="r" rtl="1"/>
            <a:r>
              <a:rPr lang="ar-SA" dirty="0" smtClean="0">
                <a:solidFill>
                  <a:schemeClr val="tx2"/>
                </a:solidFill>
                <a:latin typeface="Sakkal Majalla" pitchFamily="2" charset="-78"/>
                <a:cs typeface="Sakkal Majalla" pitchFamily="2" charset="-78"/>
              </a:rPr>
              <a:t>تخفيض </a:t>
            </a:r>
            <a:r>
              <a:rPr lang="ar-SA" dirty="0">
                <a:solidFill>
                  <a:schemeClr val="tx2"/>
                </a:solidFill>
                <a:latin typeface="Sakkal Majalla" pitchFamily="2" charset="-78"/>
                <a:cs typeface="Sakkal Majalla" pitchFamily="2" charset="-78"/>
              </a:rPr>
              <a:t>تكاليف العمل الاداري وتحقيق سرعة فائقة في انشطة الحكومة </a:t>
            </a:r>
            <a:r>
              <a:rPr lang="ar-SA" dirty="0" smtClean="0">
                <a:solidFill>
                  <a:schemeClr val="tx2"/>
                </a:solidFill>
                <a:latin typeface="Sakkal Majalla" pitchFamily="2" charset="-78"/>
                <a:cs typeface="Sakkal Majalla" pitchFamily="2" charset="-78"/>
              </a:rPr>
              <a:t>.</a:t>
            </a:r>
            <a:endParaRPr lang="ar-SA"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1518552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1600200"/>
            <a:ext cx="8784976" cy="5141168"/>
          </a:xfrm>
        </p:spPr>
        <p:txBody>
          <a:bodyPr>
            <a:normAutofit/>
          </a:bodyPr>
          <a:lstStyle/>
          <a:p>
            <a:pPr marL="0" indent="0" algn="r" rtl="1">
              <a:buNone/>
            </a:pPr>
            <a:r>
              <a:rPr lang="ar-SA" dirty="0" smtClean="0">
                <a:solidFill>
                  <a:schemeClr val="accent1"/>
                </a:solidFill>
                <a:latin typeface="Sakkal Majalla" pitchFamily="2" charset="-78"/>
                <a:cs typeface="Sakkal Majalla" pitchFamily="2" charset="-78"/>
              </a:rPr>
              <a:t>2. تجربة </a:t>
            </a:r>
            <a:r>
              <a:rPr lang="ar-SA" dirty="0">
                <a:solidFill>
                  <a:schemeClr val="accent1"/>
                </a:solidFill>
                <a:latin typeface="Sakkal Majalla" pitchFamily="2" charset="-78"/>
                <a:cs typeface="Sakkal Majalla" pitchFamily="2" charset="-78"/>
              </a:rPr>
              <a:t>الإمارات العربية المتحدة في الحكومة الالكترونية </a:t>
            </a:r>
            <a:r>
              <a:rPr lang="ar-SA" dirty="0" smtClean="0">
                <a:solidFill>
                  <a:schemeClr val="accent1"/>
                </a:solidFill>
                <a:latin typeface="Sakkal Majalla" pitchFamily="2" charset="-78"/>
                <a:cs typeface="Sakkal Majalla" pitchFamily="2" charset="-78"/>
              </a:rPr>
              <a:t>:</a:t>
            </a:r>
            <a:endParaRPr lang="ar-SA" dirty="0">
              <a:solidFill>
                <a:schemeClr val="accent1"/>
              </a:solidFill>
              <a:latin typeface="Sakkal Majalla" pitchFamily="2" charset="-78"/>
              <a:cs typeface="Sakkal Majalla" pitchFamily="2" charset="-78"/>
            </a:endParaRPr>
          </a:p>
          <a:p>
            <a:pPr algn="r" rtl="1"/>
            <a:r>
              <a:rPr lang="ar-SA" dirty="0">
                <a:solidFill>
                  <a:schemeClr val="tx2"/>
                </a:solidFill>
                <a:latin typeface="Sakkal Majalla" pitchFamily="2" charset="-78"/>
                <a:cs typeface="Sakkal Majalla" pitchFamily="2" charset="-78"/>
              </a:rPr>
              <a:t>تعد دولة الإمارات من اوائل الدول العربية التي قامت بتطبيق نظام الحكومة الالكترونية ابتداء من عام 2001 وذلك بشكل شبة متكامل ، ويعتبر مشروع الحكومة الالكترونية مشروعاً رائداً ومتقدماً خاصة في امارة دبي التي تسعى الى تطبيق شامل للإدارة الالكترونية الحكومية ، وقد بدأت تلك الحكومة الاعلان ببناء شبكة المعلومات الحكومية التي تربط جميع الدوائر الحكومية في دبي وكذلك توحيد انظمة العمل المشتركة لجميع تلك الدوائر ، ثم تقديم كافة الخدمات التي يمكن تنفيذها عبر الانترنت ، وقد حققت دولة الإمارات العربية المتحدة تقدماً كبيراً في مجال الحكومة الالكترونية على مستوى العالم وذلك طبقاً لتقرير الامم المتحدة للحكومات الالكترونية الصادر في شهر فبراير </a:t>
            </a:r>
            <a:r>
              <a:rPr lang="ar-SA" dirty="0" smtClean="0">
                <a:solidFill>
                  <a:schemeClr val="tx2"/>
                </a:solidFill>
                <a:latin typeface="Sakkal Majalla" pitchFamily="2" charset="-78"/>
                <a:cs typeface="Sakkal Majalla" pitchFamily="2" charset="-78"/>
              </a:rPr>
              <a:t>2012.</a:t>
            </a:r>
            <a:endParaRPr lang="en-US"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205856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988840"/>
            <a:ext cx="8153400" cy="4107160"/>
          </a:xfrm>
        </p:spPr>
        <p:txBody>
          <a:bodyPr/>
          <a:lstStyle/>
          <a:p>
            <a:pPr algn="r" rtl="1"/>
            <a:r>
              <a:rPr lang="ar-SA" dirty="0">
                <a:solidFill>
                  <a:schemeClr val="tx2"/>
                </a:solidFill>
                <a:latin typeface="Sakkal Majalla" pitchFamily="2" charset="-78"/>
                <a:cs typeface="Sakkal Majalla" pitchFamily="2" charset="-78"/>
              </a:rPr>
              <a:t>وقد عكس التقدم في تلك المؤشرات مدى التقدم الذي وصلت اليه الحكومة الالكترونية في الإمارات اذ قفزت خلال فترة قصيرة حسب تصنيف الامم المتحدة في التقرير عام 2012 من المرتبة 49 الى المرتبة 28 عالمياً حسب تقرير الامم المتحدة وهي الاولى </a:t>
            </a:r>
            <a:r>
              <a:rPr lang="ar-SA" dirty="0" smtClean="0">
                <a:solidFill>
                  <a:schemeClr val="tx2"/>
                </a:solidFill>
                <a:latin typeface="Sakkal Majalla" pitchFamily="2" charset="-78"/>
                <a:cs typeface="Sakkal Majalla" pitchFamily="2" charset="-78"/>
              </a:rPr>
              <a:t>عربياً.</a:t>
            </a:r>
            <a:endParaRPr lang="en-US"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62633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153400" cy="990600"/>
          </a:xfrm>
        </p:spPr>
        <p:txBody>
          <a:bodyPr/>
          <a:lstStyle/>
          <a:p>
            <a:pPr algn="r" rtl="1"/>
            <a:r>
              <a:rPr lang="ar-SA" b="1" dirty="0" smtClean="0">
                <a:latin typeface="Sakkal Majalla" pitchFamily="2" charset="-78"/>
                <a:cs typeface="Sakkal Majalla" pitchFamily="2" charset="-78"/>
              </a:rPr>
              <a:t>المقدمــــــة:</a:t>
            </a:r>
            <a:endParaRPr lang="en-US" b="1" dirty="0">
              <a:latin typeface="Sakkal Majalla" pitchFamily="2" charset="-78"/>
              <a:cs typeface="Sakkal Majalla" pitchFamily="2" charset="-78"/>
            </a:endParaRPr>
          </a:p>
        </p:txBody>
      </p:sp>
      <p:sp>
        <p:nvSpPr>
          <p:cNvPr id="3" name="Content Placeholder 2"/>
          <p:cNvSpPr>
            <a:spLocks noGrp="1"/>
          </p:cNvSpPr>
          <p:nvPr>
            <p:ph sz="quarter" idx="1"/>
          </p:nvPr>
        </p:nvSpPr>
        <p:spPr>
          <a:xfrm>
            <a:off x="3419872" y="1988840"/>
            <a:ext cx="5346176" cy="4107160"/>
          </a:xfrm>
        </p:spPr>
        <p:txBody>
          <a:bodyPr/>
          <a:lstStyle/>
          <a:p>
            <a:pPr algn="r" rtl="1"/>
            <a:r>
              <a:rPr lang="ar-SA" dirty="0">
                <a:latin typeface="Sakkal Majalla" pitchFamily="2" charset="-78"/>
                <a:cs typeface="Sakkal Majalla" pitchFamily="2" charset="-78"/>
              </a:rPr>
              <a:t>يعتبر إدخال تكنولوجيا المعلومات والحاسب الآلي والاتصالات ثورة حقيقية في عالم الإدارة، مفادها تحويل الأعمال والخدمات الإدارية التقليدية إلى أعمال وخدمات إلكترونية، وظهور إدارة إلكترونية تعمل على الارتقاء بأداء الكيان الإداري ، وتحقيق الاستخدام الأمثل للخدمات بسرعة عالية ودقة </a:t>
            </a:r>
            <a:r>
              <a:rPr lang="ar-SA" dirty="0" smtClean="0">
                <a:latin typeface="Sakkal Majalla" pitchFamily="2" charset="-78"/>
                <a:cs typeface="Sakkal Majalla" pitchFamily="2" charset="-78"/>
              </a:rPr>
              <a:t>متناهية.</a:t>
            </a:r>
            <a:endParaRPr lang="en-US" dirty="0">
              <a:latin typeface="Sakkal Majalla" pitchFamily="2" charset="-78"/>
              <a:cs typeface="Sakkal Majalla"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92896"/>
            <a:ext cx="3376838" cy="2247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591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835696" y="1700808"/>
            <a:ext cx="7128792" cy="4709120"/>
          </a:xfrm>
        </p:spPr>
        <p:txBody>
          <a:bodyPr>
            <a:normAutofit/>
          </a:bodyPr>
          <a:lstStyle/>
          <a:p>
            <a:pPr marL="0" indent="0" algn="r" rtl="1">
              <a:buNone/>
            </a:pPr>
            <a:r>
              <a:rPr lang="ar-SA" dirty="0" smtClean="0">
                <a:solidFill>
                  <a:schemeClr val="accent1"/>
                </a:solidFill>
                <a:latin typeface="Sakkal Majalla" pitchFamily="2" charset="-78"/>
                <a:cs typeface="Sakkal Majalla" pitchFamily="2" charset="-78"/>
              </a:rPr>
              <a:t>3. برنامج </a:t>
            </a:r>
            <a:r>
              <a:rPr lang="ar-SA" dirty="0">
                <a:solidFill>
                  <a:schemeClr val="accent1"/>
                </a:solidFill>
                <a:latin typeface="Sakkal Majalla" pitchFamily="2" charset="-78"/>
                <a:cs typeface="Sakkal Majalla" pitchFamily="2" charset="-78"/>
              </a:rPr>
              <a:t>يسر في المملكة العربية </a:t>
            </a:r>
            <a:r>
              <a:rPr lang="ar-SA" dirty="0" smtClean="0">
                <a:solidFill>
                  <a:schemeClr val="accent1"/>
                </a:solidFill>
                <a:latin typeface="Sakkal Majalla" pitchFamily="2" charset="-78"/>
                <a:cs typeface="Sakkal Majalla" pitchFamily="2" charset="-78"/>
              </a:rPr>
              <a:t>السعودية: </a:t>
            </a:r>
            <a:endParaRPr lang="ar-SA" dirty="0">
              <a:solidFill>
                <a:schemeClr val="accent1"/>
              </a:solidFill>
              <a:latin typeface="Sakkal Majalla" pitchFamily="2" charset="-78"/>
              <a:cs typeface="Sakkal Majalla" pitchFamily="2" charset="-78"/>
            </a:endParaRPr>
          </a:p>
          <a:p>
            <a:pPr algn="r" rtl="1"/>
            <a:r>
              <a:rPr lang="ar-SA" dirty="0">
                <a:solidFill>
                  <a:schemeClr val="tx2"/>
                </a:solidFill>
                <a:latin typeface="Sakkal Majalla" pitchFamily="2" charset="-78"/>
                <a:cs typeface="Sakkal Majalla" pitchFamily="2" charset="-78"/>
              </a:rPr>
              <a:t>أنشأت وزارة الاتصالات وتقنية المعلومات في عام 1426 هـ (2005م) برنامج التعاملات الإلكترونية الحكومية (يسّـر) بمشاركة كل من: وزارة المالية، وهيئة الاتصالات وتقنية المعلومات، وشكلت لجنة إشرافيه عليا مكونة من أصحاب المعالي وزير المالية، ووزير الاتصالات وتقنية المعلومات، ومحافظ هيئة الاتصالات وتقنية المعلومات، وقد انبثق عن هذه اللجنة، لجنة توجيهية للبرنامج تتكون من عدد من المختصين في كل من وزارة المالية، ووزارة الاتصالات وتقنية المعلومات، وهيئة الاتصالات وتقنية المعلومات، إضافة إلى المدير العام للبرنامج.</a:t>
            </a:r>
          </a:p>
          <a:p>
            <a:pPr marL="0" indent="0" algn="r" rtl="1">
              <a:buNone/>
            </a:pPr>
            <a:endParaRPr lang="en-US" dirty="0"/>
          </a:p>
        </p:txBody>
      </p:sp>
      <p:pic>
        <p:nvPicPr>
          <p:cNvPr id="9222" name="Picture 6" descr="http://www.cksu.com/about/images/2011/yessr-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04664"/>
            <a:ext cx="4189767" cy="18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757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53400" cy="742528"/>
          </a:xfrm>
        </p:spPr>
        <p:txBody>
          <a:bodyPr>
            <a:normAutofit fontScale="90000"/>
          </a:bodyPr>
          <a:lstStyle/>
          <a:p>
            <a:pPr algn="r" rtl="1"/>
            <a:r>
              <a:rPr lang="ar-SA" dirty="0">
                <a:solidFill>
                  <a:schemeClr val="accent2"/>
                </a:solidFill>
                <a:latin typeface="Sakkal Majalla" pitchFamily="2" charset="-78"/>
                <a:cs typeface="Sakkal Majalla" pitchFamily="2" charset="-78"/>
              </a:rPr>
              <a:t>أهداف البرنامج:</a:t>
            </a:r>
            <a:endParaRPr lang="en-US" dirty="0">
              <a:solidFill>
                <a:schemeClr val="accent2"/>
              </a:solidFill>
              <a:latin typeface="Sakkal Majalla" pitchFamily="2" charset="-78"/>
              <a:cs typeface="Sakkal Majalla" pitchFamily="2" charset="-78"/>
            </a:endParaRPr>
          </a:p>
        </p:txBody>
      </p:sp>
      <p:sp>
        <p:nvSpPr>
          <p:cNvPr id="3" name="Content Placeholder 2"/>
          <p:cNvSpPr>
            <a:spLocks noGrp="1"/>
          </p:cNvSpPr>
          <p:nvPr>
            <p:ph sz="quarter" idx="1"/>
          </p:nvPr>
        </p:nvSpPr>
        <p:spPr>
          <a:xfrm>
            <a:off x="683568" y="1916832"/>
            <a:ext cx="8153400" cy="4495800"/>
          </a:xfrm>
        </p:spPr>
        <p:txBody>
          <a:bodyPr/>
          <a:lstStyle/>
          <a:p>
            <a:pPr marL="514350" indent="-514350" algn="r" rtl="1">
              <a:buFont typeface="+mj-lt"/>
              <a:buAutoNum type="arabicPeriod"/>
            </a:pPr>
            <a:r>
              <a:rPr lang="ar-SA" dirty="0">
                <a:solidFill>
                  <a:schemeClr val="tx2"/>
                </a:solidFill>
                <a:latin typeface="Sakkal Majalla" pitchFamily="2" charset="-78"/>
                <a:cs typeface="Sakkal Majalla" pitchFamily="2" charset="-78"/>
              </a:rPr>
              <a:t>رفع إنتاجية وكفاءة القطاع العام. </a:t>
            </a:r>
          </a:p>
          <a:p>
            <a:pPr marL="514350" indent="-514350" algn="r" rtl="1">
              <a:buFont typeface="+mj-lt"/>
              <a:buAutoNum type="arabicPeriod"/>
            </a:pPr>
            <a:r>
              <a:rPr lang="ar-SA" dirty="0" smtClean="0">
                <a:solidFill>
                  <a:schemeClr val="tx2"/>
                </a:solidFill>
                <a:latin typeface="Sakkal Majalla" pitchFamily="2" charset="-78"/>
                <a:cs typeface="Sakkal Majalla" pitchFamily="2" charset="-78"/>
              </a:rPr>
              <a:t>تقديم </a:t>
            </a:r>
            <a:r>
              <a:rPr lang="ar-SA" dirty="0">
                <a:solidFill>
                  <a:schemeClr val="tx2"/>
                </a:solidFill>
                <a:latin typeface="Sakkal Majalla" pitchFamily="2" charset="-78"/>
                <a:cs typeface="Sakkal Majalla" pitchFamily="2" charset="-78"/>
              </a:rPr>
              <a:t>خدمات أفضل للأفراد وقطاع الأعمال وبشكل أيسر. </a:t>
            </a:r>
          </a:p>
          <a:p>
            <a:pPr marL="514350" indent="-514350" algn="r" rtl="1">
              <a:buFont typeface="+mj-lt"/>
              <a:buAutoNum type="arabicPeriod"/>
            </a:pPr>
            <a:r>
              <a:rPr lang="ar-SA" dirty="0" smtClean="0">
                <a:solidFill>
                  <a:schemeClr val="tx2"/>
                </a:solidFill>
                <a:latin typeface="Sakkal Majalla" pitchFamily="2" charset="-78"/>
                <a:cs typeface="Sakkal Majalla" pitchFamily="2" charset="-78"/>
              </a:rPr>
              <a:t>زيادة </a:t>
            </a:r>
            <a:r>
              <a:rPr lang="ar-SA" dirty="0">
                <a:solidFill>
                  <a:schemeClr val="tx2"/>
                </a:solidFill>
                <a:latin typeface="Sakkal Majalla" pitchFamily="2" charset="-78"/>
                <a:cs typeface="Sakkal Majalla" pitchFamily="2" charset="-78"/>
              </a:rPr>
              <a:t>عائدات الاستثمار. </a:t>
            </a:r>
          </a:p>
          <a:p>
            <a:pPr marL="514350" indent="-514350" algn="r" rtl="1">
              <a:buFont typeface="+mj-lt"/>
              <a:buAutoNum type="arabicPeriod"/>
            </a:pPr>
            <a:r>
              <a:rPr lang="ar-SA" dirty="0" smtClean="0">
                <a:solidFill>
                  <a:schemeClr val="tx2"/>
                </a:solidFill>
                <a:latin typeface="Sakkal Majalla" pitchFamily="2" charset="-78"/>
                <a:cs typeface="Sakkal Majalla" pitchFamily="2" charset="-78"/>
              </a:rPr>
              <a:t>توفير </a:t>
            </a:r>
            <a:r>
              <a:rPr lang="ar-SA" dirty="0">
                <a:solidFill>
                  <a:schemeClr val="tx2"/>
                </a:solidFill>
                <a:latin typeface="Sakkal Majalla" pitchFamily="2" charset="-78"/>
                <a:cs typeface="Sakkal Majalla" pitchFamily="2" charset="-78"/>
              </a:rPr>
              <a:t>المعلومات المطلوبة بدقة عالية في الوقت المناسب. </a:t>
            </a:r>
          </a:p>
          <a:p>
            <a:pPr algn="r" rtl="1"/>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18340"/>
            <a:ext cx="4194175"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067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95936" y="1772816"/>
            <a:ext cx="4770112" cy="4824536"/>
          </a:xfrm>
        </p:spPr>
        <p:txBody>
          <a:bodyPr/>
          <a:lstStyle/>
          <a:p>
            <a:pPr algn="r" rtl="1"/>
            <a:r>
              <a:rPr lang="ar-SA" dirty="0">
                <a:latin typeface="Sakkal Majalla" pitchFamily="2" charset="-78"/>
                <a:cs typeface="Sakkal Majalla" pitchFamily="2" charset="-78"/>
              </a:rPr>
              <a:t>وفي المجال التطبيقي لتكنولوجيا المعلومات والاتصالات في الإدارة كأهمية استراتيجية، بما تُسهم من دعم ومسانده لتبسيط الإجراءات الإدارية وتسهيل وتسريع عملية صنع القرار، وتمكين الإدارة من التخطيط بكفاءة وفاعلية للاستفادة من متطلبات العمل، وتقديم جودة الخدمات الإلكترونية وفق معايير فنية وتقنية عالية تواكب العصر.</a:t>
            </a:r>
            <a:endParaRPr lang="en-US" dirty="0">
              <a:latin typeface="Sakkal Majalla" pitchFamily="2" charset="-78"/>
              <a:cs typeface="Sakkal Majalla"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90750"/>
            <a:ext cx="4000500"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88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8840"/>
            <a:ext cx="3635896" cy="2881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12648" y="404664"/>
            <a:ext cx="8153400" cy="814536"/>
          </a:xfrm>
        </p:spPr>
        <p:txBody>
          <a:bodyPr>
            <a:normAutofit/>
          </a:bodyPr>
          <a:lstStyle/>
          <a:p>
            <a:pPr algn="r" rtl="1"/>
            <a:r>
              <a:rPr lang="ar-SA" dirty="0" smtClean="0">
                <a:latin typeface="Sakkal Majalla" pitchFamily="2" charset="-78"/>
                <a:cs typeface="Sakkal Majalla" pitchFamily="2" charset="-78"/>
              </a:rPr>
              <a:t>مفهوم </a:t>
            </a:r>
            <a:r>
              <a:rPr lang="ar-SA" dirty="0">
                <a:latin typeface="Sakkal Majalla" pitchFamily="2" charset="-78"/>
                <a:cs typeface="Sakkal Majalla" pitchFamily="2" charset="-78"/>
              </a:rPr>
              <a:t>الإدارة الالكترونية:</a:t>
            </a:r>
            <a:endParaRPr lang="en-US" dirty="0">
              <a:latin typeface="Sakkal Majalla" pitchFamily="2" charset="-78"/>
              <a:cs typeface="Sakkal Majalla" pitchFamily="2" charset="-78"/>
            </a:endParaRPr>
          </a:p>
        </p:txBody>
      </p:sp>
      <p:sp>
        <p:nvSpPr>
          <p:cNvPr id="3" name="Content Placeholder 2"/>
          <p:cNvSpPr>
            <a:spLocks noGrp="1"/>
          </p:cNvSpPr>
          <p:nvPr>
            <p:ph sz="quarter" idx="1"/>
          </p:nvPr>
        </p:nvSpPr>
        <p:spPr>
          <a:xfrm>
            <a:off x="3371282" y="1600200"/>
            <a:ext cx="5394766" cy="4495800"/>
          </a:xfrm>
        </p:spPr>
        <p:txBody>
          <a:bodyPr/>
          <a:lstStyle/>
          <a:p>
            <a:pPr algn="r" rtl="1"/>
            <a:r>
              <a:rPr lang="ar-SA" dirty="0">
                <a:latin typeface="Sakkal Majalla" pitchFamily="2" charset="-78"/>
                <a:cs typeface="Sakkal Majalla" pitchFamily="2" charset="-78"/>
              </a:rPr>
              <a:t>إن الإدارة ألتي تعتمد على التقنية المتطورة التي تساعدها علي انجاز أعمالها وتحقيق أهدافها بشكل سريع ودقيق وبأقل التكاليف , يطلق عليها الإدارة الالكترونية, كما أن المفهوم الشائع للإدارة الالكترونية هي الاستغناء عن المعاملات الورقية وإحلال المكتب الالكتروني باستخدام تكنولوجيا المعلومات وتحويل الخدمات العامة إلي إجراءات مكتبية تم معالجتها حسب خطوات متسلسلة منفذة سابقا.</a:t>
            </a:r>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4116582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153400" cy="886544"/>
          </a:xfrm>
        </p:spPr>
        <p:txBody>
          <a:bodyPr>
            <a:normAutofit/>
          </a:bodyPr>
          <a:lstStyle/>
          <a:p>
            <a:pPr algn="ctr" rtl="1"/>
            <a:r>
              <a:rPr lang="ar-SA" dirty="0" smtClean="0">
                <a:latin typeface="Sakkal Majalla" pitchFamily="2" charset="-78"/>
                <a:cs typeface="Sakkal Majalla" pitchFamily="2" charset="-78"/>
              </a:rPr>
              <a:t>عناصر </a:t>
            </a:r>
            <a:r>
              <a:rPr lang="ar-SA" dirty="0">
                <a:latin typeface="Sakkal Majalla" pitchFamily="2" charset="-78"/>
                <a:cs typeface="Sakkal Majalla" pitchFamily="2" charset="-78"/>
              </a:rPr>
              <a:t>الإدارة الالكترونية:</a:t>
            </a:r>
            <a:endParaRPr lang="en-US" dirty="0">
              <a:latin typeface="Sakkal Majalla" pitchFamily="2" charset="-78"/>
              <a:cs typeface="Sakkal Majalla" pitchFamily="2" charset="-78"/>
            </a:endParaRPr>
          </a:p>
        </p:txBody>
      </p:sp>
      <p:sp>
        <p:nvSpPr>
          <p:cNvPr id="3" name="Content Placeholder 2"/>
          <p:cNvSpPr>
            <a:spLocks noGrp="1"/>
          </p:cNvSpPr>
          <p:nvPr>
            <p:ph sz="quarter" idx="1"/>
          </p:nvPr>
        </p:nvSpPr>
        <p:spPr>
          <a:xfrm>
            <a:off x="612648" y="1916832"/>
            <a:ext cx="8153400" cy="4179168"/>
          </a:xfrm>
        </p:spPr>
        <p:txBody>
          <a:bodyPr/>
          <a:lstStyle/>
          <a:p>
            <a:pPr marL="514350" indent="-514350" algn="ctr" rtl="1">
              <a:buFont typeface="+mj-lt"/>
              <a:buAutoNum type="arabicParenR"/>
            </a:pPr>
            <a:r>
              <a:rPr lang="ar-SA" dirty="0" smtClean="0">
                <a:latin typeface="Sakkal Majalla" pitchFamily="2" charset="-78"/>
                <a:cs typeface="Sakkal Majalla" pitchFamily="2" charset="-78"/>
              </a:rPr>
              <a:t>إدارة </a:t>
            </a:r>
            <a:r>
              <a:rPr lang="ar-SA" dirty="0">
                <a:latin typeface="Sakkal Majalla" pitchFamily="2" charset="-78"/>
                <a:cs typeface="Sakkal Majalla" pitchFamily="2" charset="-78"/>
              </a:rPr>
              <a:t>بلا اوراق</a:t>
            </a:r>
          </a:p>
          <a:p>
            <a:pPr marL="514350" indent="-514350" algn="ctr" rtl="1">
              <a:buFont typeface="+mj-lt"/>
              <a:buAutoNum type="arabicParenR"/>
            </a:pPr>
            <a:r>
              <a:rPr lang="ar-SA" dirty="0" smtClean="0">
                <a:latin typeface="Sakkal Majalla" pitchFamily="2" charset="-78"/>
                <a:cs typeface="Sakkal Majalla" pitchFamily="2" charset="-78"/>
              </a:rPr>
              <a:t>إدارة </a:t>
            </a:r>
            <a:r>
              <a:rPr lang="ar-SA" dirty="0">
                <a:latin typeface="Sakkal Majalla" pitchFamily="2" charset="-78"/>
                <a:cs typeface="Sakkal Majalla" pitchFamily="2" charset="-78"/>
              </a:rPr>
              <a:t>بلا مكان</a:t>
            </a:r>
          </a:p>
          <a:p>
            <a:pPr marL="514350" indent="-514350" algn="ctr" rtl="1">
              <a:buFont typeface="+mj-lt"/>
              <a:buAutoNum type="arabicParenR"/>
            </a:pPr>
            <a:r>
              <a:rPr lang="ar-SA" dirty="0" smtClean="0">
                <a:latin typeface="Sakkal Majalla" pitchFamily="2" charset="-78"/>
                <a:cs typeface="Sakkal Majalla" pitchFamily="2" charset="-78"/>
              </a:rPr>
              <a:t>إدارة </a:t>
            </a:r>
            <a:r>
              <a:rPr lang="ar-SA" dirty="0">
                <a:latin typeface="Sakkal Majalla" pitchFamily="2" charset="-78"/>
                <a:cs typeface="Sakkal Majalla" pitchFamily="2" charset="-78"/>
              </a:rPr>
              <a:t>بلا زمان</a:t>
            </a:r>
          </a:p>
          <a:p>
            <a:pPr marL="0" indent="0" algn="r" rtl="1">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57700"/>
            <a:ext cx="9144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85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153400" cy="886544"/>
          </a:xfrm>
        </p:spPr>
        <p:txBody>
          <a:bodyPr>
            <a:normAutofit/>
          </a:bodyPr>
          <a:lstStyle/>
          <a:p>
            <a:pPr algn="ctr"/>
            <a:r>
              <a:rPr lang="ar-SA" dirty="0" smtClean="0">
                <a:latin typeface="Sakkal Majalla" pitchFamily="2" charset="-78"/>
                <a:cs typeface="Sakkal Majalla" pitchFamily="2" charset="-78"/>
              </a:rPr>
              <a:t>دوافع </a:t>
            </a:r>
            <a:r>
              <a:rPr lang="ar-SA" dirty="0">
                <a:latin typeface="Sakkal Majalla" pitchFamily="2" charset="-78"/>
                <a:cs typeface="Sakkal Majalla" pitchFamily="2" charset="-78"/>
              </a:rPr>
              <a:t>التوجه نحو الإدارة الإلكترونية:</a:t>
            </a:r>
            <a:endParaRPr lang="en-US" dirty="0">
              <a:latin typeface="Sakkal Majalla" pitchFamily="2" charset="-78"/>
              <a:cs typeface="Sakkal Majalla" pitchFamily="2" charset="-78"/>
            </a:endParaRPr>
          </a:p>
        </p:txBody>
      </p:sp>
      <p:sp>
        <p:nvSpPr>
          <p:cNvPr id="3" name="Content Placeholder 2"/>
          <p:cNvSpPr>
            <a:spLocks noGrp="1"/>
          </p:cNvSpPr>
          <p:nvPr>
            <p:ph sz="quarter" idx="1"/>
          </p:nvPr>
        </p:nvSpPr>
        <p:spPr>
          <a:xfrm>
            <a:off x="612648" y="1844824"/>
            <a:ext cx="8153400" cy="4251176"/>
          </a:xfrm>
        </p:spPr>
        <p:txBody>
          <a:bodyPr/>
          <a:lstStyle/>
          <a:p>
            <a:pPr marL="514350" indent="-514350" algn="r" rtl="1">
              <a:buFont typeface="+mj-lt"/>
              <a:buAutoNum type="arabicPeriod"/>
            </a:pPr>
            <a:r>
              <a:rPr lang="ar-SA" sz="3200" dirty="0" smtClean="0">
                <a:solidFill>
                  <a:schemeClr val="accent1"/>
                </a:solidFill>
                <a:latin typeface="Sakkal Majalla" pitchFamily="2" charset="-78"/>
                <a:cs typeface="Sakkal Majalla" pitchFamily="2" charset="-78"/>
              </a:rPr>
              <a:t>دوافع </a:t>
            </a:r>
            <a:r>
              <a:rPr lang="ar-SA" sz="3200" dirty="0">
                <a:solidFill>
                  <a:schemeClr val="accent1"/>
                </a:solidFill>
                <a:latin typeface="Sakkal Majalla" pitchFamily="2" charset="-78"/>
                <a:cs typeface="Sakkal Majalla" pitchFamily="2" charset="-78"/>
              </a:rPr>
              <a:t>خارجية: </a:t>
            </a:r>
            <a:r>
              <a:rPr lang="ar-SA" sz="3200" dirty="0">
                <a:latin typeface="Sakkal Majalla" pitchFamily="2" charset="-78"/>
                <a:cs typeface="Sakkal Majalla" pitchFamily="2" charset="-78"/>
              </a:rPr>
              <a:t>وهي المتمثلة في بيئة المنظمة الخارجية ومن أهم هذه الدوافع ما يأتي</a:t>
            </a:r>
            <a:r>
              <a:rPr lang="ar-SA" sz="3200" dirty="0" smtClean="0">
                <a:latin typeface="Sakkal Majalla" pitchFamily="2" charset="-78"/>
                <a:cs typeface="Sakkal Majalla" pitchFamily="2" charset="-78"/>
              </a:rPr>
              <a:t>:( </a:t>
            </a:r>
            <a:r>
              <a:rPr lang="ar-SA" sz="3200" dirty="0">
                <a:solidFill>
                  <a:schemeClr val="accent1"/>
                </a:solidFill>
                <a:latin typeface="Sakkal Majalla" pitchFamily="2" charset="-78"/>
                <a:cs typeface="Sakkal Majalla" pitchFamily="2" charset="-78"/>
              </a:rPr>
              <a:t>دوافع الزبائن – دوافع تكنولوجيا - دوافع المنافسة</a:t>
            </a:r>
            <a:r>
              <a:rPr lang="ar-SA" sz="3200" dirty="0" smtClean="0">
                <a:latin typeface="Sakkal Majalla" pitchFamily="2" charset="-78"/>
                <a:cs typeface="Sakkal Majalla" pitchFamily="2" charset="-78"/>
              </a:rPr>
              <a:t>).</a:t>
            </a:r>
          </a:p>
          <a:p>
            <a:pPr marL="514350" indent="-514350" algn="r" rtl="1">
              <a:buFont typeface="+mj-lt"/>
              <a:buAutoNum type="arabicPeriod"/>
            </a:pPr>
            <a:endParaRPr lang="ar-SA" sz="3200" dirty="0">
              <a:latin typeface="Sakkal Majalla" pitchFamily="2" charset="-78"/>
              <a:cs typeface="Sakkal Majalla" pitchFamily="2" charset="-78"/>
            </a:endParaRPr>
          </a:p>
          <a:p>
            <a:pPr marL="514350" indent="-514350" algn="r" rtl="1">
              <a:buFont typeface="+mj-lt"/>
              <a:buAutoNum type="arabicPeriod"/>
            </a:pPr>
            <a:r>
              <a:rPr lang="ar-SA" sz="3200" dirty="0" smtClean="0">
                <a:solidFill>
                  <a:schemeClr val="accent1"/>
                </a:solidFill>
                <a:latin typeface="Sakkal Majalla" pitchFamily="2" charset="-78"/>
                <a:cs typeface="Sakkal Majalla" pitchFamily="2" charset="-78"/>
              </a:rPr>
              <a:t>دوافع </a:t>
            </a:r>
            <a:r>
              <a:rPr lang="ar-SA" sz="3200" dirty="0">
                <a:solidFill>
                  <a:schemeClr val="accent1"/>
                </a:solidFill>
                <a:latin typeface="Sakkal Majalla" pitchFamily="2" charset="-78"/>
                <a:cs typeface="Sakkal Majalla" pitchFamily="2" charset="-78"/>
              </a:rPr>
              <a:t>داخلية: </a:t>
            </a:r>
            <a:r>
              <a:rPr lang="ar-SA" sz="3200" dirty="0">
                <a:latin typeface="Sakkal Majalla" pitchFamily="2" charset="-78"/>
                <a:cs typeface="Sakkal Majalla" pitchFamily="2" charset="-78"/>
              </a:rPr>
              <a:t>وهي المتمثلة في ( </a:t>
            </a:r>
            <a:r>
              <a:rPr lang="ar-SA" sz="3200" dirty="0">
                <a:solidFill>
                  <a:schemeClr val="accent1"/>
                </a:solidFill>
                <a:latin typeface="Sakkal Majalla" pitchFamily="2" charset="-78"/>
                <a:cs typeface="Sakkal Majalla" pitchFamily="2" charset="-78"/>
              </a:rPr>
              <a:t>دوافع إدارية – دوافع مالية</a:t>
            </a:r>
            <a:r>
              <a:rPr lang="ar-SA" sz="3200" dirty="0" smtClean="0">
                <a:latin typeface="Sakkal Majalla" pitchFamily="2" charset="-78"/>
                <a:cs typeface="Sakkal Majalla" pitchFamily="2" charset="-78"/>
              </a:rPr>
              <a:t>).</a:t>
            </a:r>
            <a:endParaRPr lang="ar-SA" sz="3200" dirty="0">
              <a:latin typeface="Sakkal Majalla" pitchFamily="2" charset="-78"/>
              <a:cs typeface="Sakkal Majalla" pitchFamily="2" charset="-78"/>
            </a:endParaRPr>
          </a:p>
          <a:p>
            <a:pPr algn="r" rtl="1"/>
            <a:endParaRPr lang="en-US" dirty="0"/>
          </a:p>
        </p:txBody>
      </p:sp>
    </p:spTree>
    <p:extLst>
      <p:ext uri="{BB962C8B-B14F-4D97-AF65-F5344CB8AC3E}">
        <p14:creationId xmlns:p14="http://schemas.microsoft.com/office/powerpoint/2010/main" val="330830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251520" y="1600200"/>
            <a:ext cx="8514528" cy="4925144"/>
          </a:xfrm>
        </p:spPr>
        <p:txBody>
          <a:bodyPr>
            <a:normAutofit/>
          </a:bodyPr>
          <a:lstStyle/>
          <a:p>
            <a:pPr algn="r" rtl="1"/>
            <a:r>
              <a:rPr lang="ar-SA" dirty="0">
                <a:solidFill>
                  <a:schemeClr val="accent1"/>
                </a:solidFill>
                <a:latin typeface="Sakkal Majalla" pitchFamily="2" charset="-78"/>
                <a:cs typeface="Sakkal Majalla" pitchFamily="2" charset="-78"/>
              </a:rPr>
              <a:t>وهناك العديد من الأسباب التي دعت إلى الاستعانة بالإدارة الإلكترونية والتوظيف عن بعد من بينها ما يلي: </a:t>
            </a:r>
            <a:endParaRPr lang="ar-SA" dirty="0" smtClean="0">
              <a:solidFill>
                <a:schemeClr val="accent1"/>
              </a:solidFill>
              <a:latin typeface="Sakkal Majalla" pitchFamily="2" charset="-78"/>
              <a:cs typeface="Sakkal Majalla" pitchFamily="2" charset="-78"/>
            </a:endParaRPr>
          </a:p>
          <a:p>
            <a:pPr marL="0" indent="0" algn="r" rtl="1">
              <a:buNone/>
            </a:pPr>
            <a:endParaRPr lang="ar-SA" dirty="0">
              <a:latin typeface="Sakkal Majalla" pitchFamily="2" charset="-78"/>
              <a:cs typeface="Sakkal Majalla" pitchFamily="2" charset="-78"/>
            </a:endParaRPr>
          </a:p>
          <a:p>
            <a:pPr marL="0" indent="0" algn="r" rtl="1">
              <a:buNone/>
            </a:pPr>
            <a:r>
              <a:rPr lang="ar-SA" dirty="0" smtClean="0">
                <a:solidFill>
                  <a:schemeClr val="accent2"/>
                </a:solidFill>
                <a:latin typeface="Sakkal Majalla" pitchFamily="2" charset="-78"/>
                <a:cs typeface="Sakkal Majalla" pitchFamily="2" charset="-78"/>
              </a:rPr>
              <a:t>1. الأسباب </a:t>
            </a:r>
            <a:r>
              <a:rPr lang="ar-SA" dirty="0">
                <a:solidFill>
                  <a:schemeClr val="accent2"/>
                </a:solidFill>
                <a:latin typeface="Sakkal Majalla" pitchFamily="2" charset="-78"/>
                <a:cs typeface="Sakkal Majalla" pitchFamily="2" charset="-78"/>
              </a:rPr>
              <a:t>الاقتصادية:</a:t>
            </a:r>
          </a:p>
          <a:p>
            <a:pPr marL="0" indent="0" algn="r" rtl="1">
              <a:buNone/>
            </a:pPr>
            <a:r>
              <a:rPr lang="ar-SA" dirty="0">
                <a:latin typeface="Sakkal Majalla" pitchFamily="2" charset="-78"/>
                <a:cs typeface="Sakkal Majalla" pitchFamily="2" charset="-78"/>
              </a:rPr>
              <a:t>توفير التكلفة سواء إن كان ذلك بالنسبة للحكومة ذاتها أم بالنسبة للمواطنين الذين يقومون بتلقي الخدمات التي تقدمها الحكومة, ووفقا للتقرير الصادر عن الأمم المتحدة في عام (2001م), فإنه بمقدور الحكومات توفير ما يزيد عن (70%) من النفقات عندما تقوم بإجراء تعاملاتها بصورة إلكترونية.</a:t>
            </a:r>
          </a:p>
          <a:p>
            <a:pPr marL="0" indent="0" algn="r" rtl="1">
              <a:buNone/>
            </a:pPr>
            <a:r>
              <a:rPr lang="ar-SA" dirty="0">
                <a:latin typeface="Sakkal Majalla" pitchFamily="2" charset="-78"/>
                <a:cs typeface="Sakkal Majalla" pitchFamily="2" charset="-78"/>
              </a:rPr>
              <a:t>تمتع الخدمات الإلكترونية برخص الثمن, والسرعة, وتوافرها الدائم في أي وقت, وفي كل مكان وبخاصة في المناطق النائية.</a:t>
            </a:r>
          </a:p>
          <a:p>
            <a:pPr marL="0" indent="0" algn="r" rtl="1">
              <a:buNone/>
            </a:pPr>
            <a:endParaRPr lang="en-US" dirty="0"/>
          </a:p>
        </p:txBody>
      </p:sp>
    </p:spTree>
    <p:extLst>
      <p:ext uri="{BB962C8B-B14F-4D97-AF65-F5344CB8AC3E}">
        <p14:creationId xmlns:p14="http://schemas.microsoft.com/office/powerpoint/2010/main" val="205018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38100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2987824" y="2060848"/>
            <a:ext cx="5778224" cy="4035152"/>
          </a:xfrm>
        </p:spPr>
        <p:txBody>
          <a:bodyPr/>
          <a:lstStyle/>
          <a:p>
            <a:pPr marL="0" indent="0" algn="r" rtl="1">
              <a:buNone/>
            </a:pPr>
            <a:r>
              <a:rPr lang="ar-SA" dirty="0">
                <a:solidFill>
                  <a:schemeClr val="accent2"/>
                </a:solidFill>
                <a:latin typeface="Sakkal Majalla" pitchFamily="2" charset="-78"/>
                <a:cs typeface="Sakkal Majalla" pitchFamily="2" charset="-78"/>
              </a:rPr>
              <a:t>2</a:t>
            </a:r>
            <a:r>
              <a:rPr lang="ar-SA" dirty="0" smtClean="0">
                <a:solidFill>
                  <a:schemeClr val="accent2"/>
                </a:solidFill>
                <a:latin typeface="Sakkal Majalla" pitchFamily="2" charset="-78"/>
                <a:cs typeface="Sakkal Majalla" pitchFamily="2" charset="-78"/>
              </a:rPr>
              <a:t>. الأسباب السياسية:</a:t>
            </a:r>
            <a:endParaRPr lang="ar-SA" dirty="0">
              <a:solidFill>
                <a:schemeClr val="accent2"/>
              </a:solidFill>
              <a:latin typeface="Sakkal Majalla" pitchFamily="2" charset="-78"/>
              <a:cs typeface="Sakkal Majalla" pitchFamily="2" charset="-78"/>
            </a:endParaRPr>
          </a:p>
          <a:p>
            <a:pPr marL="571500" indent="-571500" algn="r" rtl="1">
              <a:buFont typeface="+mj-lt"/>
              <a:buAutoNum type="romanUcPeriod"/>
            </a:pPr>
            <a:r>
              <a:rPr lang="ar-SA" dirty="0">
                <a:latin typeface="Sakkal Majalla" pitchFamily="2" charset="-78"/>
                <a:cs typeface="Sakkal Majalla" pitchFamily="2" charset="-78"/>
              </a:rPr>
              <a:t>زيادة مشاركة المواطنين في العمليات السياسية.</a:t>
            </a:r>
          </a:p>
          <a:p>
            <a:pPr marL="571500" indent="-571500" algn="r" rtl="1">
              <a:buFont typeface="+mj-lt"/>
              <a:buAutoNum type="romanUcPeriod"/>
            </a:pPr>
            <a:r>
              <a:rPr lang="ar-SA" dirty="0">
                <a:latin typeface="Sakkal Majalla" pitchFamily="2" charset="-78"/>
                <a:cs typeface="Sakkal Majalla" pitchFamily="2" charset="-78"/>
              </a:rPr>
              <a:t>بناء الثقة بين المواطنين والحكومة من خلال تحسين الصورة الذهنية الخاصة بالحكومة.</a:t>
            </a:r>
          </a:p>
          <a:p>
            <a:pPr marL="571500" indent="-571500" algn="r" rtl="1">
              <a:buFont typeface="+mj-lt"/>
              <a:buAutoNum type="romanUcPeriod"/>
            </a:pPr>
            <a:r>
              <a:rPr lang="ar-SA" dirty="0">
                <a:latin typeface="Sakkal Majalla" pitchFamily="2" charset="-78"/>
                <a:cs typeface="Sakkal Majalla" pitchFamily="2" charset="-78"/>
              </a:rPr>
              <a:t>تسهيل تطبيق المراحل الديمقراطية من خلال التصويت الإلكتروني.</a:t>
            </a:r>
          </a:p>
          <a:p>
            <a:pPr marL="0" indent="0" algn="r" rtl="1">
              <a:buNone/>
            </a:pPr>
            <a:endParaRPr lang="en-US" dirty="0"/>
          </a:p>
        </p:txBody>
      </p:sp>
    </p:spTree>
    <p:extLst>
      <p:ext uri="{BB962C8B-B14F-4D97-AF65-F5344CB8AC3E}">
        <p14:creationId xmlns:p14="http://schemas.microsoft.com/office/powerpoint/2010/main" val="399318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484784"/>
            <a:ext cx="8856984" cy="5256584"/>
          </a:xfrm>
        </p:spPr>
        <p:txBody>
          <a:bodyPr>
            <a:normAutofit/>
          </a:bodyPr>
          <a:lstStyle/>
          <a:p>
            <a:pPr marL="0" indent="0" algn="r" rtl="1">
              <a:buNone/>
            </a:pPr>
            <a:r>
              <a:rPr lang="ar-SA" dirty="0">
                <a:solidFill>
                  <a:schemeClr val="accent2"/>
                </a:solidFill>
                <a:latin typeface="Sakkal Majalla" pitchFamily="2" charset="-78"/>
                <a:cs typeface="Sakkal Majalla" pitchFamily="2" charset="-78"/>
              </a:rPr>
              <a:t>3. الأسباب </a:t>
            </a:r>
            <a:r>
              <a:rPr lang="ar-SA" dirty="0" smtClean="0">
                <a:solidFill>
                  <a:schemeClr val="accent2"/>
                </a:solidFill>
                <a:latin typeface="Sakkal Majalla" pitchFamily="2" charset="-78"/>
                <a:cs typeface="Sakkal Majalla" pitchFamily="2" charset="-78"/>
              </a:rPr>
              <a:t>الاجتماعية:</a:t>
            </a:r>
          </a:p>
          <a:p>
            <a:pPr marL="571500" indent="-571500" algn="r" rtl="1">
              <a:buFont typeface="+mj-lt"/>
              <a:buAutoNum type="romanUcPeriod"/>
            </a:pPr>
            <a:r>
              <a:rPr lang="ar-SA" dirty="0">
                <a:solidFill>
                  <a:schemeClr val="tx2"/>
                </a:solidFill>
                <a:latin typeface="Sakkal Majalla" pitchFamily="2" charset="-78"/>
                <a:cs typeface="Sakkal Majalla" pitchFamily="2" charset="-78"/>
              </a:rPr>
              <a:t>تقديم الخدمات الحكومية بصورة أفضل.</a:t>
            </a:r>
          </a:p>
          <a:p>
            <a:pPr marL="571500" indent="-571500" algn="r" rtl="1">
              <a:buFont typeface="+mj-lt"/>
              <a:buAutoNum type="romanUcPeriod"/>
            </a:pPr>
            <a:r>
              <a:rPr lang="ar-SA" dirty="0">
                <a:solidFill>
                  <a:schemeClr val="tx2"/>
                </a:solidFill>
                <a:latin typeface="Sakkal Majalla" pitchFamily="2" charset="-78"/>
                <a:cs typeface="Sakkal Majalla" pitchFamily="2" charset="-78"/>
              </a:rPr>
              <a:t>جعل التعليم والتعلم متاحا لجميع الأفراد.</a:t>
            </a:r>
          </a:p>
          <a:p>
            <a:pPr marL="571500" indent="-571500" algn="r" rtl="1">
              <a:buFont typeface="+mj-lt"/>
              <a:buAutoNum type="romanUcPeriod"/>
            </a:pPr>
            <a:r>
              <a:rPr lang="ar-SA" dirty="0">
                <a:solidFill>
                  <a:schemeClr val="tx2"/>
                </a:solidFill>
                <a:latin typeface="Sakkal Majalla" pitchFamily="2" charset="-78"/>
                <a:cs typeface="Sakkal Majalla" pitchFamily="2" charset="-78"/>
              </a:rPr>
              <a:t>توفير نوعا من التمكين للعاملين عندما يشعرون بقدرتهم في الحصول على المعلومات.</a:t>
            </a:r>
          </a:p>
          <a:p>
            <a:pPr marL="571500" indent="-571500" algn="r" rtl="1">
              <a:buFont typeface="+mj-lt"/>
              <a:buAutoNum type="romanUcPeriod"/>
            </a:pPr>
            <a:r>
              <a:rPr lang="ar-SA" dirty="0">
                <a:solidFill>
                  <a:schemeClr val="tx2"/>
                </a:solidFill>
                <a:latin typeface="Sakkal Majalla" pitchFamily="2" charset="-78"/>
                <a:cs typeface="Sakkal Majalla" pitchFamily="2" charset="-78"/>
              </a:rPr>
              <a:t>ضمان وصول الخدمات إلى كافة الأفراد بطريقة متكافئة, وبخاصة أولئك الأفراد ذوي الاحتياجات الخاصة وكبار السن.</a:t>
            </a:r>
          </a:p>
          <a:p>
            <a:pPr marL="571500" indent="-571500" algn="r" rtl="1">
              <a:buFont typeface="+mj-lt"/>
              <a:buAutoNum type="romanUcPeriod"/>
            </a:pPr>
            <a:r>
              <a:rPr lang="ar-SA" dirty="0">
                <a:solidFill>
                  <a:schemeClr val="tx2"/>
                </a:solidFill>
                <a:latin typeface="Sakkal Majalla" pitchFamily="2" charset="-78"/>
                <a:cs typeface="Sakkal Majalla" pitchFamily="2" charset="-78"/>
              </a:rPr>
              <a:t>تمكين المواطنين من الحصول على الخدمات الحكومية من خلال بوابة مخصصة خاصة بكل حكومة من الحكومات طالما توافرت الوسائل الخاصة بالدخول إلى الانترنت.</a:t>
            </a:r>
          </a:p>
          <a:p>
            <a:pPr marL="0" indent="0" algn="r" rtl="1">
              <a:buNone/>
            </a:pPr>
            <a:endParaRPr lang="en-US" dirty="0"/>
          </a:p>
        </p:txBody>
      </p:sp>
    </p:spTree>
    <p:extLst>
      <p:ext uri="{BB962C8B-B14F-4D97-AF65-F5344CB8AC3E}">
        <p14:creationId xmlns:p14="http://schemas.microsoft.com/office/powerpoint/2010/main" val="21287635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93</TotalTime>
  <Words>1161</Words>
  <Application>Microsoft Office PowerPoint</Application>
  <PresentationFormat>On-screen Show (4:3)</PresentationFormat>
  <Paragraphs>80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Sakkal Majalla</vt:lpstr>
      <vt:lpstr>Tw Cen MT</vt:lpstr>
      <vt:lpstr>Wingdings</vt:lpstr>
      <vt:lpstr>Wingdings 2</vt:lpstr>
      <vt:lpstr>Median</vt:lpstr>
      <vt:lpstr> المدخل للإدارة الالكترونية</vt:lpstr>
      <vt:lpstr>المقدمــــــة:</vt:lpstr>
      <vt:lpstr>PowerPoint Presentation</vt:lpstr>
      <vt:lpstr>مفهوم الإدارة الالكترونية:</vt:lpstr>
      <vt:lpstr>عناصر الإدارة الالكترونية:</vt:lpstr>
      <vt:lpstr>دوافع التوجه نحو الإدارة الإلكترونية:</vt:lpstr>
      <vt:lpstr>PowerPoint Presentation</vt:lpstr>
      <vt:lpstr>PowerPoint Presentation</vt:lpstr>
      <vt:lpstr>PowerPoint Presentation</vt:lpstr>
      <vt:lpstr>PowerPoint Presentation</vt:lpstr>
      <vt:lpstr>متطلبات تطبيق الإدارة الالكترونية</vt:lpstr>
      <vt:lpstr>معوقات التحول إلى الإدارة الإلكترونية</vt:lpstr>
      <vt:lpstr>سلبيات التحول إلى الإدارة الإلكترونية</vt:lpstr>
      <vt:lpstr>التجارة الإلكترونية والحكومة الإلكترونية</vt:lpstr>
      <vt:lpstr>PowerPoint Presentation</vt:lpstr>
      <vt:lpstr>التجارب العالمية والعربية في ميدان الإدارة الالكترونية :</vt:lpstr>
      <vt:lpstr>PowerPoint Presentation</vt:lpstr>
      <vt:lpstr>PowerPoint Presentation</vt:lpstr>
      <vt:lpstr>PowerPoint Presentation</vt:lpstr>
      <vt:lpstr>PowerPoint Presentation</vt:lpstr>
      <vt:lpstr>أهداف البرنامج:</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المدخل للإدارة الالكترونية</dc:title>
  <cp:revision>11</cp:revision>
  <dcterms:created xsi:type="dcterms:W3CDTF">2014-05-08T17:45:42Z</dcterms:created>
  <dcterms:modified xsi:type="dcterms:W3CDTF">2015-01-23T20:29:13Z</dcterms:modified>
</cp:coreProperties>
</file>